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64" r:id="rId4"/>
    <p:sldMasterId id="2147483789" r:id="rId5"/>
    <p:sldMasterId id="2147483806" r:id="rId6"/>
    <p:sldMasterId id="2147483811" r:id="rId7"/>
  </p:sldMasterIdLst>
  <p:notesMasterIdLst>
    <p:notesMasterId r:id="rId40"/>
  </p:notesMasterIdLst>
  <p:handoutMasterIdLst>
    <p:handoutMasterId r:id="rId41"/>
  </p:handoutMasterIdLst>
  <p:sldIdLst>
    <p:sldId id="547" r:id="rId8"/>
    <p:sldId id="567" r:id="rId9"/>
    <p:sldId id="548" r:id="rId10"/>
    <p:sldId id="586" r:id="rId11"/>
    <p:sldId id="549" r:id="rId12"/>
    <p:sldId id="565" r:id="rId13"/>
    <p:sldId id="575" r:id="rId14"/>
    <p:sldId id="295" r:id="rId15"/>
    <p:sldId id="579" r:id="rId16"/>
    <p:sldId id="320" r:id="rId17"/>
    <p:sldId id="339" r:id="rId18"/>
    <p:sldId id="595" r:id="rId19"/>
    <p:sldId id="349" r:id="rId20"/>
    <p:sldId id="336" r:id="rId21"/>
    <p:sldId id="580" r:id="rId22"/>
    <p:sldId id="583" r:id="rId23"/>
    <p:sldId id="577" r:id="rId24"/>
    <p:sldId id="587" r:id="rId25"/>
    <p:sldId id="553" r:id="rId26"/>
    <p:sldId id="591" r:id="rId27"/>
    <p:sldId id="589" r:id="rId28"/>
    <p:sldId id="569" r:id="rId29"/>
    <p:sldId id="312" r:id="rId30"/>
    <p:sldId id="561" r:id="rId31"/>
    <p:sldId id="582" r:id="rId32"/>
    <p:sldId id="576" r:id="rId33"/>
    <p:sldId id="584" r:id="rId34"/>
    <p:sldId id="585" r:id="rId35"/>
    <p:sldId id="592" r:id="rId36"/>
    <p:sldId id="590" r:id="rId37"/>
    <p:sldId id="593" r:id="rId38"/>
    <p:sldId id="26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705741-4C57-4A70-8309-D051DAA04E42}" v="1" dt="2026-01-09T01:39:51.295"/>
  </p1510:revLst>
</p1510:revInfo>
</file>

<file path=ppt/tableStyles.xml><?xml version="1.0" encoding="utf-8"?>
<a:tblStyleLst xmlns:a="http://schemas.openxmlformats.org/drawingml/2006/main" def="{BC89EF96-8CEA-46FF-86C4-4CE0E760980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770" autoAdjust="0"/>
  </p:normalViewPr>
  <p:slideViewPr>
    <p:cSldViewPr snapToGrid="0">
      <p:cViewPr varScale="1">
        <p:scale>
          <a:sx n="58" d="100"/>
          <a:sy n="58" d="100"/>
        </p:scale>
        <p:origin x="1194" y="28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A81869F-F6FC-6A0D-CE07-6B540E550E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BA6B6C1-6185-79F5-23C8-927538634E4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341E86C-C6B4-424D-8295-67D3386172F0}" type="datetimeFigureOut">
              <a:rPr lang="en-US" smtClean="0"/>
              <a:t>1/8/2026</a:t>
            </a:fld>
            <a:endParaRPr lang="en-US"/>
          </a:p>
        </p:txBody>
      </p:sp>
      <p:sp>
        <p:nvSpPr>
          <p:cNvPr id="4" name="Footer Placeholder 3">
            <a:extLst>
              <a:ext uri="{FF2B5EF4-FFF2-40B4-BE49-F238E27FC236}">
                <a16:creationId xmlns:a16="http://schemas.microsoft.com/office/drawing/2014/main" id="{D875153B-EAEA-CF1E-30D7-16C2E64586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B72AFB7-47EE-893B-5887-BDC37DCA5F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F94707-CAF6-40B0-A7EA-C5F3C63CBD6B}" type="slidenum">
              <a:rPr lang="en-US" smtClean="0"/>
              <a:t>‹#›</a:t>
            </a:fld>
            <a:endParaRPr lang="en-US"/>
          </a:p>
        </p:txBody>
      </p:sp>
    </p:spTree>
    <p:extLst>
      <p:ext uri="{BB962C8B-B14F-4D97-AF65-F5344CB8AC3E}">
        <p14:creationId xmlns:p14="http://schemas.microsoft.com/office/powerpoint/2010/main" val="40334112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988D07-B188-44E4-ABBB-6994C1A52936}" type="datetimeFigureOut">
              <a:rPr lang="en-US" smtClean="0"/>
              <a:t>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42455A-0D23-4EAB-9AF9-2CC2B3066B0A}" type="slidenum">
              <a:rPr lang="en-US" smtClean="0"/>
              <a:t>‹#›</a:t>
            </a:fld>
            <a:endParaRPr lang="en-US"/>
          </a:p>
        </p:txBody>
      </p:sp>
    </p:spTree>
    <p:extLst>
      <p:ext uri="{BB962C8B-B14F-4D97-AF65-F5344CB8AC3E}">
        <p14:creationId xmlns:p14="http://schemas.microsoft.com/office/powerpoint/2010/main" val="3904368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academictech.uchicago.edu/2021/11/23/introduction-to-the-use-of-gamification-in-higher-education-part-1/#:~:text=They%20include%20a%20variety%20of%20participatory%2C%20low%2Dstakes,using%20Zoom%2C%20and%20interactive%20games%20using%20Mentimeter."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7BC27-3D41-5C05-F481-9786D3C1BF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2CB629-6215-C8D7-5F58-CB921FE143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3C6406-6C3C-E6C8-A794-3D0AC56B9BEB}"/>
              </a:ext>
            </a:extLst>
          </p:cNvPr>
          <p:cNvSpPr>
            <a:spLocks noGrp="1"/>
          </p:cNvSpPr>
          <p:nvPr>
            <p:ph type="body" idx="1"/>
          </p:nvPr>
        </p:nvSpPr>
        <p:spPr/>
        <p:txBody>
          <a:bodyPr/>
          <a:lstStyle/>
          <a:p>
            <a:r>
              <a:rPr lang="en-US"/>
              <a:t>One of the reflections in this book begins, ‘What happens when you bring faculty together? A lot!’   </a:t>
            </a:r>
          </a:p>
          <a:p>
            <a:r>
              <a:rPr lang="en-US"/>
              <a:t>Hey, Scholars.  Great to see you and I want to add another welcome. Congratulations to both sets of Scholars as some return for the second year and others begin.  Thanks very much to Dr. Denley (if Georgia had to lose him, I’m happy he is in my home state, Louisiana) Thanks to him for the invitation to support the La Regents’ </a:t>
            </a:r>
            <a:r>
              <a:rPr lang="en-US" err="1"/>
              <a:t>Meauxmentum</a:t>
            </a:r>
            <a:r>
              <a:rPr lang="en-US"/>
              <a:t> Scholars program.  </a:t>
            </a:r>
          </a:p>
          <a:p>
            <a:r>
              <a:rPr lang="en-US"/>
              <a:t>Denise </a:t>
            </a:r>
            <a:r>
              <a:rPr lang="en-US" err="1"/>
              <a:t>Domizi</a:t>
            </a:r>
            <a:r>
              <a:rPr lang="en-US"/>
              <a:t> (will) describe the power of the FLC, and I think many of us have experienced it firsthand. When you bring faculty together into a vibrant learning community focused on teaching and learning a great deal of good can happen. </a:t>
            </a:r>
          </a:p>
          <a:p>
            <a:endParaRPr lang="en-US"/>
          </a:p>
        </p:txBody>
      </p:sp>
      <p:sp>
        <p:nvSpPr>
          <p:cNvPr id="4" name="Slide Number Placeholder 3">
            <a:extLst>
              <a:ext uri="{FF2B5EF4-FFF2-40B4-BE49-F238E27FC236}">
                <a16:creationId xmlns:a16="http://schemas.microsoft.com/office/drawing/2014/main" id="{B0E5BD57-D224-4218-66CD-BAB7579B4D8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1BB53B-1306-AD4E-985D-5DDFE08628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9790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PURPOSE: This book embeds retrieving, predicting, interleaving, connecting, self-explaining activities within course materials such as the Minute Paper, short quizzes, the Connection booklet.  Used in oft-neglected brief segments of class, first and last minutes or in very intentional pauses, these materials and activities can produce significant learning of content IN class. </a:t>
            </a:r>
          </a:p>
          <a:p>
            <a:pPr marL="0" marR="0">
              <a:lnSpc>
                <a:spcPct val="107000"/>
              </a:lnSpc>
              <a:spcBef>
                <a:spcPts val="0"/>
              </a:spcBef>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TASK: WORKSHEET 1, EXPLAIN</a:t>
            </a:r>
          </a:p>
          <a:p>
            <a:pPr marL="0" marR="0">
              <a:lnSpc>
                <a:spcPct val="107000"/>
              </a:lnSpc>
              <a:spcBef>
                <a:spcPts val="0"/>
              </a:spcBef>
              <a:spcAft>
                <a:spcPts val="800"/>
              </a:spcAft>
            </a:pPr>
            <a:r>
              <a:rPr lang="en-US" sz="1200" b="1" kern="100">
                <a:effectLst/>
                <a:latin typeface="Aptos" panose="020B0004020202020204" pitchFamily="34" charset="0"/>
                <a:ea typeface="Aptos" panose="020B0004020202020204" pitchFamily="34" charset="0"/>
                <a:cs typeface="Times New Roman" panose="02020603050405020304" pitchFamily="18" charset="0"/>
              </a:rPr>
              <a:t>Last year (and in other programs) </a:t>
            </a:r>
            <a:r>
              <a:rPr lang="en-US" sz="1200" kern="100">
                <a:effectLst/>
                <a:latin typeface="Aptos" panose="020B0004020202020204" pitchFamily="34" charset="0"/>
                <a:ea typeface="Aptos" panose="020B0004020202020204" pitchFamily="34" charset="0"/>
                <a:cs typeface="Times New Roman" panose="02020603050405020304" pitchFamily="18" charset="0"/>
              </a:rPr>
              <a:t> Small Teaching proved to be the most popular choice in successive to modify existing courses in small but impactful ways.  Small changes can lead to deep learning, if they are carefully chosen, applied, and repeated. </a:t>
            </a:r>
          </a:p>
        </p:txBody>
      </p:sp>
      <p:sp>
        <p:nvSpPr>
          <p:cNvPr id="4" name="Slide Number Placeholder 3"/>
          <p:cNvSpPr>
            <a:spLocks noGrp="1"/>
          </p:cNvSpPr>
          <p:nvPr>
            <p:ph type="sldNum" sz="quarter" idx="5"/>
          </p:nvPr>
        </p:nvSpPr>
        <p:spPr/>
        <p:txBody>
          <a:bodyPr/>
          <a:lstStyle/>
          <a:p>
            <a:fld id="{C37D7554-D10C-4E29-B8E6-BB7111FA614F}" type="slidenum">
              <a:rPr lang="en-US" smtClean="0"/>
              <a:t>10</a:t>
            </a:fld>
            <a:endParaRPr lang="en-US"/>
          </a:p>
        </p:txBody>
      </p:sp>
    </p:spTree>
    <p:extLst>
      <p:ext uri="{BB962C8B-B14F-4D97-AF65-F5344CB8AC3E}">
        <p14:creationId xmlns:p14="http://schemas.microsoft.com/office/powerpoint/2010/main" val="2209490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p:spPr>
      </p:sp>
      <p:sp>
        <p:nvSpPr>
          <p:cNvPr id="3" name="Notes Placeholder 2"/>
          <p:cNvSpPr>
            <a:spLocks noGrp="1"/>
          </p:cNvSpPr>
          <p:nvPr>
            <p:ph type="body" idx="1"/>
          </p:nvPr>
        </p:nvSpPr>
        <p:spPr/>
        <p:txBody>
          <a:bodyPr/>
          <a:lstStyle/>
          <a:p>
            <a:r>
              <a:rPr lang="en-US"/>
              <a:t>These are the </a:t>
            </a:r>
            <a:r>
              <a:rPr lang="en-US" b="1"/>
              <a:t>types</a:t>
            </a:r>
            <a:r>
              <a:rPr lang="en-US"/>
              <a:t> of interventions Lang discusses. The ‘brief interventions’ (5-15 min) represent the largest group by far.  The idea is to have students doing the work, the practice, the mental work during class: and the research shows it works!</a:t>
            </a:r>
          </a:p>
          <a:p>
            <a:pPr marL="0" marR="0">
              <a:lnSpc>
                <a:spcPct val="107000"/>
              </a:lnSpc>
              <a:spcBef>
                <a:spcPts val="0"/>
              </a:spcBef>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07000"/>
              </a:lnSpc>
              <a:spcBef>
                <a:spcPts val="0"/>
              </a:spcBef>
              <a:spcAft>
                <a:spcPts val="800"/>
              </a:spcAft>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C37D7554-D10C-4E29-B8E6-BB7111FA614F}" type="slidenum">
              <a:rPr lang="en-US" smtClean="0"/>
              <a:t>11</a:t>
            </a:fld>
            <a:endParaRPr lang="en-US"/>
          </a:p>
        </p:txBody>
      </p:sp>
    </p:spTree>
    <p:extLst>
      <p:ext uri="{BB962C8B-B14F-4D97-AF65-F5344CB8AC3E}">
        <p14:creationId xmlns:p14="http://schemas.microsoft.com/office/powerpoint/2010/main" val="1059005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D3327-8036-D851-87FA-374CD0C263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C20FE8-E97F-BDF7-2ACE-D8924D409302}"/>
              </a:ext>
            </a:extLst>
          </p:cNvPr>
          <p:cNvSpPr>
            <a:spLocks noGrp="1" noRot="1" noChangeAspect="1"/>
          </p:cNvSpPr>
          <p:nvPr>
            <p:ph type="sldImg"/>
          </p:nvPr>
        </p:nvSpPr>
        <p:spPr>
          <a:xfrm>
            <a:off x="717550" y="1162050"/>
            <a:ext cx="5575300" cy="3136900"/>
          </a:xfrm>
          <a:prstGeom prst="rect">
            <a:avLst/>
          </a:prstGeom>
        </p:spPr>
      </p:sp>
      <p:sp>
        <p:nvSpPr>
          <p:cNvPr id="3" name="Notes Placeholder 2">
            <a:extLst>
              <a:ext uri="{FF2B5EF4-FFF2-40B4-BE49-F238E27FC236}">
                <a16:creationId xmlns:a16="http://schemas.microsoft.com/office/drawing/2014/main" id="{73C3E9CF-0BA8-6067-43C9-398866060C4C}"/>
              </a:ext>
            </a:extLst>
          </p:cNvPr>
          <p:cNvSpPr>
            <a:spLocks noGrp="1"/>
          </p:cNvSpPr>
          <p:nvPr>
            <p:ph type="body" idx="1"/>
          </p:nvPr>
        </p:nvSpPr>
        <p:spPr/>
        <p:txBody>
          <a:bodyPr/>
          <a:lstStyle/>
          <a:p>
            <a:r>
              <a:rPr lang="en-US"/>
              <a:t>Small Teaching offers an approach to teaching that is iterative, a </a:t>
            </a:r>
            <a:r>
              <a:rPr lang="en-US" u="sng"/>
              <a:t>progression, not a one off.  </a:t>
            </a:r>
          </a:p>
          <a:p>
            <a:endParaRPr lang="en-US"/>
          </a:p>
          <a:p>
            <a:r>
              <a:rPr lang="en-US"/>
              <a:t>An answer to the </a:t>
            </a:r>
            <a:r>
              <a:rPr lang="en-US" u="sng"/>
              <a:t>question in the last bullet</a:t>
            </a:r>
            <a:r>
              <a:rPr lang="en-US"/>
              <a:t>: Paired work </a:t>
            </a:r>
            <a:r>
              <a:rPr lang="en-US" err="1"/>
              <a:t>esp</a:t>
            </a:r>
            <a:r>
              <a:rPr lang="en-US"/>
              <a:t> self-explaining a choice into peer teaching </a:t>
            </a:r>
          </a:p>
          <a:p>
            <a:r>
              <a:rPr lang="en-US"/>
              <a:t>Student-led facilitation, Conferencing with students on first draft of essay</a:t>
            </a:r>
          </a:p>
          <a:p>
            <a:endParaRPr lang="en-US"/>
          </a:p>
        </p:txBody>
      </p:sp>
      <p:sp>
        <p:nvSpPr>
          <p:cNvPr id="4" name="Slide Number Placeholder 3">
            <a:extLst>
              <a:ext uri="{FF2B5EF4-FFF2-40B4-BE49-F238E27FC236}">
                <a16:creationId xmlns:a16="http://schemas.microsoft.com/office/drawing/2014/main" id="{0D253BAC-ABDD-3064-BE6E-B9F4E522E2D6}"/>
              </a:ext>
            </a:extLst>
          </p:cNvPr>
          <p:cNvSpPr>
            <a:spLocks noGrp="1"/>
          </p:cNvSpPr>
          <p:nvPr>
            <p:ph type="sldNum" sz="quarter" idx="5"/>
          </p:nvPr>
        </p:nvSpPr>
        <p:spPr/>
        <p:txBody>
          <a:bodyPr/>
          <a:lstStyle/>
          <a:p>
            <a:fld id="{C37D7554-D10C-4E29-B8E6-BB7111FA614F}" type="slidenum">
              <a:rPr lang="en-US" smtClean="0"/>
              <a:t>12</a:t>
            </a:fld>
            <a:endParaRPr lang="en-US"/>
          </a:p>
        </p:txBody>
      </p:sp>
    </p:spTree>
    <p:extLst>
      <p:ext uri="{BB962C8B-B14F-4D97-AF65-F5344CB8AC3E}">
        <p14:creationId xmlns:p14="http://schemas.microsoft.com/office/powerpoint/2010/main" val="3628725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Summary slide: With a </a:t>
            </a:r>
            <a:r>
              <a:rPr kumimoji="0" lang="en-US" sz="1200" b="0" i="0" u="sng" strike="noStrike" kern="1200" cap="none" spc="0" normalizeH="0" baseline="0" noProof="0">
                <a:ln>
                  <a:noFill/>
                </a:ln>
                <a:solidFill>
                  <a:prstClr val="black"/>
                </a:solidFill>
                <a:effectLst/>
                <a:uLnTx/>
                <a:uFillTx/>
                <a:latin typeface="Calibri" panose="020F0502020204030204"/>
                <a:ea typeface="+mn-ea"/>
                <a:cs typeface="+mn-cs"/>
              </a:rPr>
              <a:t>chapter</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on each of the cognitive activities, Lang explains the content will be different from subject to subject but the cognitive activities of predicting, retrieving, connecting, and so on provide the means for creating a new mental </a:t>
            </a:r>
            <a:r>
              <a:rPr kumimoji="0" lang="en-US" sz="1200" b="0" i="0" u="sng" strike="noStrike" kern="1200" cap="none" spc="0" normalizeH="0" baseline="0" noProof="0">
                <a:ln>
                  <a:noFill/>
                </a:ln>
                <a:solidFill>
                  <a:prstClr val="black"/>
                </a:solidFill>
                <a:effectLst/>
                <a:uLnTx/>
                <a:uFillTx/>
                <a:latin typeface="Calibri" panose="020F0502020204030204"/>
                <a:ea typeface="+mn-ea"/>
                <a:cs typeface="+mn-cs"/>
              </a:rPr>
              <a:t>framework created more in class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than by hoping that students ‘get it’.</a:t>
            </a:r>
          </a:p>
        </p:txBody>
      </p:sp>
      <p:sp>
        <p:nvSpPr>
          <p:cNvPr id="4" name="Slide Number Placeholder 3"/>
          <p:cNvSpPr>
            <a:spLocks noGrp="1"/>
          </p:cNvSpPr>
          <p:nvPr>
            <p:ph type="sldNum" sz="quarter" idx="5"/>
          </p:nvPr>
        </p:nvSpPr>
        <p:spPr/>
        <p:txBody>
          <a:bodyPr/>
          <a:lstStyle/>
          <a:p>
            <a:fld id="{C37D7554-D10C-4E29-B8E6-BB7111FA614F}" type="slidenum">
              <a:rPr lang="en-US" smtClean="0"/>
              <a:t>13</a:t>
            </a:fld>
            <a:endParaRPr lang="en-US"/>
          </a:p>
        </p:txBody>
      </p:sp>
    </p:spTree>
    <p:extLst>
      <p:ext uri="{BB962C8B-B14F-4D97-AF65-F5344CB8AC3E}">
        <p14:creationId xmlns:p14="http://schemas.microsoft.com/office/powerpoint/2010/main" val="288908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Benefit:  ‘Faculty don’t have to start from scratch in re-thinking their teaching. Grounded in good cognitive theory, they can make 5-15 min interventions that allow students to work on retrieving, integrating, applying, essentially deeply understanding course material during these ‘off times’ that are hardly used. </a:t>
            </a:r>
            <a:endParaRPr lang="en-US"/>
          </a:p>
        </p:txBody>
      </p:sp>
      <p:sp>
        <p:nvSpPr>
          <p:cNvPr id="4" name="Slide Number Placeholder 3"/>
          <p:cNvSpPr>
            <a:spLocks noGrp="1"/>
          </p:cNvSpPr>
          <p:nvPr>
            <p:ph type="sldNum" sz="quarter" idx="5"/>
          </p:nvPr>
        </p:nvSpPr>
        <p:spPr/>
        <p:txBody>
          <a:bodyPr/>
          <a:lstStyle/>
          <a:p>
            <a:fld id="{C37D7554-D10C-4E29-B8E6-BB7111FA614F}" type="slidenum">
              <a:rPr lang="en-US" smtClean="0"/>
              <a:t>14</a:t>
            </a:fld>
            <a:endParaRPr lang="en-US"/>
          </a:p>
        </p:txBody>
      </p:sp>
    </p:spTree>
    <p:extLst>
      <p:ext uri="{BB962C8B-B14F-4D97-AF65-F5344CB8AC3E}">
        <p14:creationId xmlns:p14="http://schemas.microsoft.com/office/powerpoint/2010/main" val="3555294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2E574-11F5-9B8B-0D16-979F299332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E3D069-BDDB-E99E-482B-45C0E1675D52}"/>
              </a:ext>
            </a:extLst>
          </p:cNvPr>
          <p:cNvSpPr>
            <a:spLocks noGrp="1" noRot="1" noChangeAspect="1"/>
          </p:cNvSpPr>
          <p:nvPr>
            <p:ph type="sldImg"/>
          </p:nvPr>
        </p:nvSpPr>
        <p:spPr>
          <a:xfrm>
            <a:off x="717550" y="1162050"/>
            <a:ext cx="5575300" cy="3136900"/>
          </a:xfrm>
          <a:prstGeom prst="rect">
            <a:avLst/>
          </a:prstGeom>
        </p:spPr>
      </p:sp>
      <p:sp>
        <p:nvSpPr>
          <p:cNvPr id="3" name="Notes Placeholder 2">
            <a:extLst>
              <a:ext uri="{FF2B5EF4-FFF2-40B4-BE49-F238E27FC236}">
                <a16:creationId xmlns:a16="http://schemas.microsoft.com/office/drawing/2014/main" id="{EA3A878E-95C8-0903-D041-2250C83EF2CF}"/>
              </a:ext>
            </a:extLst>
          </p:cNvPr>
          <p:cNvSpPr>
            <a:spLocks noGrp="1"/>
          </p:cNvSpPr>
          <p:nvPr>
            <p:ph type="body" idx="1"/>
          </p:nvPr>
        </p:nvSpPr>
        <p:spPr/>
        <p:txBody>
          <a:bodyPr/>
          <a:lstStyle/>
          <a:p>
            <a:pPr marL="0" marR="0">
              <a:lnSpc>
                <a:spcPct val="107000"/>
              </a:lnSpc>
              <a:spcBef>
                <a:spcPts val="0"/>
              </a:spcBef>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So let’s think of competition, escape rooms, role play, to teach critical thinking.  How does this work? Is it legitimate? </a:t>
            </a:r>
          </a:p>
          <a:p>
            <a:pPr marL="0" marR="0">
              <a:lnSpc>
                <a:spcPct val="107000"/>
              </a:lnSpc>
              <a:spcBef>
                <a:spcPts val="0"/>
              </a:spcBef>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University of Chicago has developed an impressive website on gamification; it’s good.  Scholars there point out that games can be short or long, no tech, low tech or high tech.  </a:t>
            </a:r>
            <a:r>
              <a:rPr lang="en-US" sz="1200" u="sng" kern="100">
                <a:effectLst/>
                <a:latin typeface="Aptos" panose="020B0004020202020204" pitchFamily="34" charset="0"/>
                <a:ea typeface="Aptos" panose="020B0004020202020204" pitchFamily="34" charset="0"/>
                <a:cs typeface="Times New Roman" panose="02020603050405020304" pitchFamily="18" charset="0"/>
              </a:rPr>
              <a:t>The point is to match the game’s activities to the outcomes that you seek to develop.</a:t>
            </a:r>
          </a:p>
          <a:p>
            <a:pPr marL="0" marR="0">
              <a:lnSpc>
                <a:spcPct val="107000"/>
              </a:lnSpc>
              <a:spcBef>
                <a:spcPts val="0"/>
              </a:spcBef>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Now a lot of the games focus on ‘life skills’ but so do a good number of our early first and second year courses.  The contributors to this volume also point out such game activities develop critical thinking. </a:t>
            </a:r>
          </a:p>
        </p:txBody>
      </p:sp>
      <p:sp>
        <p:nvSpPr>
          <p:cNvPr id="4" name="Slide Number Placeholder 3">
            <a:extLst>
              <a:ext uri="{FF2B5EF4-FFF2-40B4-BE49-F238E27FC236}">
                <a16:creationId xmlns:a16="http://schemas.microsoft.com/office/drawing/2014/main" id="{2B7F15DF-2E57-BBA9-4715-8D2E7B1353C3}"/>
              </a:ext>
            </a:extLst>
          </p:cNvPr>
          <p:cNvSpPr>
            <a:spLocks noGrp="1"/>
          </p:cNvSpPr>
          <p:nvPr>
            <p:ph type="sldNum" sz="quarter" idx="5"/>
          </p:nvPr>
        </p:nvSpPr>
        <p:spPr/>
        <p:txBody>
          <a:bodyPr/>
          <a:lstStyle/>
          <a:p>
            <a:fld id="{C37D7554-D10C-4E29-B8E6-BB7111FA614F}" type="slidenum">
              <a:rPr lang="en-US" smtClean="0"/>
              <a:t>15</a:t>
            </a:fld>
            <a:endParaRPr lang="en-US"/>
          </a:p>
        </p:txBody>
      </p:sp>
    </p:spTree>
    <p:extLst>
      <p:ext uri="{BB962C8B-B14F-4D97-AF65-F5344CB8AC3E}">
        <p14:creationId xmlns:p14="http://schemas.microsoft.com/office/powerpoint/2010/main" val="3587697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C305F-A86C-40C9-6B9A-B30F016535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B83A04-2FD2-DBD1-ED1B-CF8D2B508508}"/>
              </a:ext>
            </a:extLst>
          </p:cNvPr>
          <p:cNvSpPr>
            <a:spLocks noGrp="1" noRot="1" noChangeAspect="1"/>
          </p:cNvSpPr>
          <p:nvPr>
            <p:ph type="sldImg"/>
          </p:nvPr>
        </p:nvSpPr>
        <p:spPr>
          <a:xfrm>
            <a:off x="717550" y="1162050"/>
            <a:ext cx="5575300" cy="3136900"/>
          </a:xfrm>
          <a:prstGeom prst="rect">
            <a:avLst/>
          </a:prstGeom>
        </p:spPr>
      </p:sp>
      <p:sp>
        <p:nvSpPr>
          <p:cNvPr id="3" name="Notes Placeholder 2">
            <a:extLst>
              <a:ext uri="{FF2B5EF4-FFF2-40B4-BE49-F238E27FC236}">
                <a16:creationId xmlns:a16="http://schemas.microsoft.com/office/drawing/2014/main" id="{30C79E0E-D646-A290-2A7C-C374F0F7E80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ANIMATIONS SO CAN GO A BIT SLOWER: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1. Escape rooms, both in-person and online, have been found as effective motivations to teach freshmen chemistry students difficult concepts such as chemical bonding (Ang et al, 2020)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2. Gamification methods have been successfully used ‘to ignite social responsibility and ethical practices in business students by designing situations mirroring genuine crises’ (19). Every year more research studies demonstrate links between games and learning.  Years ago back at Oxford College, lunch and learn by a </a:t>
            </a:r>
            <a:r>
              <a:rPr lang="en-US" err="1"/>
              <a:t>phys</a:t>
            </a:r>
            <a:r>
              <a:rPr lang="en-US"/>
              <a:t> ed professor on using Fantasy Football to build teamwork, collaboration, points, competition.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3. Imagine creating a mock town hall meeting ‘in which science students  role play a variety of stakeholders’ as they portray the challenges in balancing water needed by citizens and limiting water to protect an historic marshland.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4. Communication and composition students are becoming aware that skills in writing and speaking are becoming more important because of ChatGPT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So Georgia’s water wars with other states invite a classroom script, in Reacting to the Past style, where students play key parts in a very real drama.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But what can an instructor do if such a script cannot be purchased? Explore our book or try the </a:t>
            </a:r>
            <a:r>
              <a:rPr lang="en-US" err="1"/>
              <a:t>Fieldbook</a:t>
            </a:r>
            <a:r>
              <a:rPr lang="en-US"/>
              <a:t>. </a:t>
            </a:r>
          </a:p>
        </p:txBody>
      </p:sp>
      <p:sp>
        <p:nvSpPr>
          <p:cNvPr id="4" name="Slide Number Placeholder 3">
            <a:extLst>
              <a:ext uri="{FF2B5EF4-FFF2-40B4-BE49-F238E27FC236}">
                <a16:creationId xmlns:a16="http://schemas.microsoft.com/office/drawing/2014/main" id="{7D385CE3-F59E-E540-ED8F-2178F8356C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601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E2913-B4A8-6CB7-20BA-814A40D519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038E71-2D09-E6AC-2EBD-7388FEB0DED5}"/>
              </a:ext>
            </a:extLst>
          </p:cNvPr>
          <p:cNvSpPr>
            <a:spLocks noGrp="1" noRot="1" noChangeAspect="1"/>
          </p:cNvSpPr>
          <p:nvPr>
            <p:ph type="sldImg"/>
          </p:nvPr>
        </p:nvSpPr>
        <p:spPr>
          <a:xfrm>
            <a:off x="717550" y="1162050"/>
            <a:ext cx="5575300" cy="3136900"/>
          </a:xfrm>
          <a:prstGeom prst="rect">
            <a:avLst/>
          </a:prstGeom>
        </p:spPr>
      </p:sp>
      <p:sp>
        <p:nvSpPr>
          <p:cNvPr id="3" name="Notes Placeholder 2">
            <a:extLst>
              <a:ext uri="{FF2B5EF4-FFF2-40B4-BE49-F238E27FC236}">
                <a16:creationId xmlns:a16="http://schemas.microsoft.com/office/drawing/2014/main" id="{4FE69AB2-AFC8-7426-13B3-06E47D7E57A2}"/>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20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See </a:t>
            </a:r>
            <a:r>
              <a:rPr kumimoji="0" lang="en-US" sz="20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hlinkClick r:id="rId3"/>
              </a:rPr>
              <a:t>University of Chicago’s site </a:t>
            </a:r>
            <a:r>
              <a:rPr kumimoji="0" lang="en-US" sz="20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for an excellent chart that explains the ranges of duration and technology.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Games vary by duration and by the degree they require technology.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Write a scene of only 15-20 lines that two students can enact: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-two students mulling  how one is having difficulty with 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Or have your students work in small groups to produce problems for escape rooms or scenarios for role play performance.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KEY: Each script should address a problem and include knowledge, skills, or attitudes that are part of course content.</a:t>
            </a:r>
          </a:p>
        </p:txBody>
      </p:sp>
      <p:sp>
        <p:nvSpPr>
          <p:cNvPr id="4" name="Slide Number Placeholder 3">
            <a:extLst>
              <a:ext uri="{FF2B5EF4-FFF2-40B4-BE49-F238E27FC236}">
                <a16:creationId xmlns:a16="http://schemas.microsoft.com/office/drawing/2014/main" id="{BB02B934-0CBB-A40D-A9E4-BD18E1A0178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4426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198D5-3F3A-0A59-B708-F58628E14B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F918E8-5D54-B7D7-B73F-2DAD92A835D4}"/>
              </a:ext>
            </a:extLst>
          </p:cNvPr>
          <p:cNvSpPr>
            <a:spLocks noGrp="1" noRot="1" noChangeAspect="1"/>
          </p:cNvSpPr>
          <p:nvPr>
            <p:ph type="sldImg"/>
          </p:nvPr>
        </p:nvSpPr>
        <p:spPr>
          <a:xfrm>
            <a:off x="717550" y="1162050"/>
            <a:ext cx="5575300" cy="3136900"/>
          </a:xfrm>
          <a:prstGeom prst="rect">
            <a:avLst/>
          </a:prstGeom>
        </p:spPr>
      </p:sp>
      <p:sp>
        <p:nvSpPr>
          <p:cNvPr id="3" name="Notes Placeholder 2">
            <a:extLst>
              <a:ext uri="{FF2B5EF4-FFF2-40B4-BE49-F238E27FC236}">
                <a16:creationId xmlns:a16="http://schemas.microsoft.com/office/drawing/2014/main" id="{01FBAD11-22A8-986B-4F74-B4DEB9321C26}"/>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20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If exploring this approach to classroom learning intrigues you, go for it with first steps or a giant leap. This edited volume provides the research and many examples, and there is a </a:t>
            </a:r>
            <a:r>
              <a:rPr kumimoji="0" lang="en-US" sz="2000" b="0" i="0" u="none" strike="noStrike" kern="100" cap="none" spc="0" normalizeH="0" baseline="0" noProof="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Fieldbook</a:t>
            </a:r>
            <a:r>
              <a:rPr kumimoji="0" lang="en-US" sz="20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rather large, by Kapp that offers much more course building information. </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20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I would just add that that we have all used games of one type or another in class; this simply formalizes the process to use ‘games’ to help students reach course outcomes. </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kumimoji="0" lang="en-US" sz="20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37062ED3-4192-3406-03E9-6A12906FC7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7162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BF28F-9E22-4473-7E2E-93E9639F55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934D10-F38B-442F-E62A-C287ADA41B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EDB7E8-98C8-C68C-AC3E-1F90A9619920}"/>
              </a:ext>
            </a:extLst>
          </p:cNvPr>
          <p:cNvSpPr>
            <a:spLocks noGrp="1"/>
          </p:cNvSpPr>
          <p:nvPr>
            <p:ph type="body" idx="1"/>
          </p:nvPr>
        </p:nvSpPr>
        <p:spPr/>
        <p:txBody>
          <a:bodyPr/>
          <a:lstStyle/>
          <a:p>
            <a:r>
              <a:rPr lang="en-US"/>
              <a:t>The 11 AACU High Impact Practices are the benchmarks for student </a:t>
            </a:r>
            <a:r>
              <a:rPr lang="en-US" u="sng"/>
              <a:t>experiential learning </a:t>
            </a:r>
            <a:r>
              <a:rPr lang="en-US"/>
              <a:t>and have been for two decades. </a:t>
            </a:r>
          </a:p>
          <a:p>
            <a:r>
              <a:rPr lang="en-US"/>
              <a:t>Kuh, George, et al (2008). High Impact Practices: What They Are, Who has Access to Them, and Why They are Important (AACU).</a:t>
            </a:r>
          </a:p>
          <a:p>
            <a:r>
              <a:rPr lang="en-US"/>
              <a:t>Kuh, George, et al (2013). Ensuring Quality and Taking High Impact Practices to Scale. (AACU).</a:t>
            </a:r>
          </a:p>
          <a:p>
            <a:r>
              <a:rPr lang="en-US"/>
              <a:t>Rogers, Satu and Jeff Galle (2015). How to Make Your Campus a ‘HIP’ Campus. Rowman and Littlefield Publishers.</a:t>
            </a:r>
          </a:p>
          <a:p>
            <a:r>
              <a:rPr lang="en-US"/>
              <a:t>Schneider, Carol G. (2017). HIPS at Ten: Update.</a:t>
            </a:r>
          </a:p>
          <a:p>
            <a:r>
              <a:rPr lang="en-US" u="sng"/>
              <a:t>For very current information/resources go to institutional webpages:</a:t>
            </a:r>
          </a:p>
          <a:p>
            <a:r>
              <a:rPr lang="en-US"/>
              <a:t>For HIPS research/resources, see such institutional sites as Syracuse or Ohio State: </a:t>
            </a:r>
          </a:p>
          <a:p>
            <a:r>
              <a:rPr lang="en-US"/>
              <a:t>https://researchguides.library.syr.edu/HIP </a:t>
            </a:r>
          </a:p>
          <a:p>
            <a:r>
              <a:rPr lang="en-US"/>
              <a:t> https://teaching.resources.osu.edu/teaching-topics/high-impact-practices-enhancing </a:t>
            </a:r>
          </a:p>
          <a:p>
            <a:endParaRPr lang="en-US"/>
          </a:p>
          <a:p>
            <a:endParaRPr lang="en-US"/>
          </a:p>
          <a:p>
            <a:endParaRPr lang="en-US"/>
          </a:p>
        </p:txBody>
      </p:sp>
      <p:sp>
        <p:nvSpPr>
          <p:cNvPr id="4" name="Slide Number Placeholder 3">
            <a:extLst>
              <a:ext uri="{FF2B5EF4-FFF2-40B4-BE49-F238E27FC236}">
                <a16:creationId xmlns:a16="http://schemas.microsoft.com/office/drawing/2014/main" id="{A6E4659E-3EBC-B8EB-1521-0013F6F3CCF5}"/>
              </a:ext>
            </a:extLst>
          </p:cNvPr>
          <p:cNvSpPr>
            <a:spLocks noGrp="1"/>
          </p:cNvSpPr>
          <p:nvPr>
            <p:ph type="sldNum" sz="quarter" idx="5"/>
          </p:nvPr>
        </p:nvSpPr>
        <p:spPr/>
        <p:txBody>
          <a:bodyPr/>
          <a:lstStyle/>
          <a:p>
            <a:fld id="{0842455A-0D23-4EAB-9AF9-2CC2B3066B0A}" type="slidenum">
              <a:rPr lang="en-US" smtClean="0"/>
              <a:t>19</a:t>
            </a:fld>
            <a:endParaRPr lang="en-US"/>
          </a:p>
        </p:txBody>
      </p:sp>
    </p:spTree>
    <p:extLst>
      <p:ext uri="{BB962C8B-B14F-4D97-AF65-F5344CB8AC3E}">
        <p14:creationId xmlns:p14="http://schemas.microsoft.com/office/powerpoint/2010/main" val="1257344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BEF9C-35FC-6D86-A7D2-26EE7AD2C7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0AA2A7-D448-C553-2D19-597D3C82C1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C74433-1C9E-5FE5-8E03-26CD2C7D7373}"/>
              </a:ext>
            </a:extLst>
          </p:cNvPr>
          <p:cNvSpPr>
            <a:spLocks noGrp="1"/>
          </p:cNvSpPr>
          <p:nvPr>
            <p:ph type="body" idx="1"/>
          </p:nvPr>
        </p:nvSpPr>
        <p:spPr/>
        <p:txBody>
          <a:bodyPr/>
          <a:lstStyle/>
          <a:p>
            <a:r>
              <a:rPr lang="en-US"/>
              <a:t>These bullets condense the work of the first year—being nominated/selected, the kickoff, all the way through selection of topic, formation and facilitation and reflections. </a:t>
            </a:r>
          </a:p>
        </p:txBody>
      </p:sp>
      <p:sp>
        <p:nvSpPr>
          <p:cNvPr id="4" name="Slide Number Placeholder 3">
            <a:extLst>
              <a:ext uri="{FF2B5EF4-FFF2-40B4-BE49-F238E27FC236}">
                <a16:creationId xmlns:a16="http://schemas.microsoft.com/office/drawing/2014/main" id="{639DA809-FC2E-92FF-5E17-22748C85D8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1BB53B-1306-AD4E-985D-5DDFE08628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30202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here they are, first the more programmatic ones and then on right some that individual faculty can create easily .</a:t>
            </a:r>
          </a:p>
          <a:p>
            <a:r>
              <a:rPr lang="en-US"/>
              <a:t>THEY ALL SHARE at least one thing: </a:t>
            </a:r>
            <a:r>
              <a:rPr lang="en-US" b="1"/>
              <a:t>intertwining content with the experience with structured reflection afterward</a:t>
            </a:r>
          </a:p>
          <a:p>
            <a:endParaRPr lang="en-US"/>
          </a:p>
          <a:p>
            <a:r>
              <a:rPr lang="en-US"/>
              <a:t>What are the skills and knowledge this course teaches/develops that my students can share at their current level?  </a:t>
            </a:r>
          </a:p>
          <a:p>
            <a:r>
              <a:rPr lang="en-US"/>
              <a:t>Writing students can pair up to help teach writing to another group.  </a:t>
            </a:r>
          </a:p>
          <a:p>
            <a:r>
              <a:rPr lang="en-US"/>
              <a:t>Writing students can interview seniors or veterans and write up an essay on each of them.  </a:t>
            </a:r>
          </a:p>
          <a:p>
            <a:r>
              <a:rPr lang="en-US"/>
              <a:t>Science students can examine quality of stream water, or chemical comp of drinking water, or talk with other students about identifying plants that are helpful, harmful.  SO much info and skills can be shared, taught, and that act creates an impact on our students. </a:t>
            </a:r>
          </a:p>
          <a:p>
            <a:endParaRPr lang="en-US"/>
          </a:p>
        </p:txBody>
      </p:sp>
      <p:sp>
        <p:nvSpPr>
          <p:cNvPr id="4" name="Slide Number Placeholder 3"/>
          <p:cNvSpPr>
            <a:spLocks noGrp="1"/>
          </p:cNvSpPr>
          <p:nvPr>
            <p:ph type="sldNum" sz="quarter" idx="5"/>
          </p:nvPr>
        </p:nvSpPr>
        <p:spPr/>
        <p:txBody>
          <a:bodyPr/>
          <a:lstStyle/>
          <a:p>
            <a:fld id="{0842455A-0D23-4EAB-9AF9-2CC2B3066B0A}" type="slidenum">
              <a:rPr lang="en-US" smtClean="0"/>
              <a:t>20</a:t>
            </a:fld>
            <a:endParaRPr lang="en-US"/>
          </a:p>
        </p:txBody>
      </p:sp>
    </p:spTree>
    <p:extLst>
      <p:ext uri="{BB962C8B-B14F-4D97-AF65-F5344CB8AC3E}">
        <p14:creationId xmlns:p14="http://schemas.microsoft.com/office/powerpoint/2010/main" val="1142745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4C267-F9F7-9ADA-FFAB-3EE43E6B08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398724-BD14-63DD-A6CB-61D7F331B247}"/>
              </a:ext>
            </a:extLst>
          </p:cNvPr>
          <p:cNvSpPr>
            <a:spLocks noGrp="1" noRot="1" noChangeAspect="1"/>
          </p:cNvSpPr>
          <p:nvPr>
            <p:ph type="sldImg"/>
          </p:nvPr>
        </p:nvSpPr>
        <p:spPr>
          <a:xfrm>
            <a:off x="717550" y="1162050"/>
            <a:ext cx="5575300" cy="3136900"/>
          </a:xfrm>
          <a:prstGeom prst="rect">
            <a:avLst/>
          </a:prstGeom>
        </p:spPr>
      </p:sp>
      <p:sp>
        <p:nvSpPr>
          <p:cNvPr id="3" name="Notes Placeholder 2">
            <a:extLst>
              <a:ext uri="{FF2B5EF4-FFF2-40B4-BE49-F238E27FC236}">
                <a16:creationId xmlns:a16="http://schemas.microsoft.com/office/drawing/2014/main" id="{7CFA3224-79EE-16B7-7B08-F987B3AF52A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This ONE change/project can crystallize the collaboration and communication outcomes in your courses.  Challenge is to create the project and consider the proper duration.  The Syracuse HIPs site has a long list of articles on the Collaborative project or assignment: https://researchguides.library.syr.edu/c.php?g=961663&amp;p=7082042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Definitely use the 8 Elements list to help details.</a:t>
            </a:r>
            <a:endParaRPr lang="en-US" dirty="0"/>
          </a:p>
        </p:txBody>
      </p:sp>
      <p:sp>
        <p:nvSpPr>
          <p:cNvPr id="4" name="Slide Number Placeholder 3">
            <a:extLst>
              <a:ext uri="{FF2B5EF4-FFF2-40B4-BE49-F238E27FC236}">
                <a16:creationId xmlns:a16="http://schemas.microsoft.com/office/drawing/2014/main" id="{7CB19E3A-E99C-4782-01F6-40657994F5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75179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7B0D7-AF66-62B5-3DF7-B685266FFD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8E65FE-5D6C-016E-6B99-C6532912B72E}"/>
              </a:ext>
            </a:extLst>
          </p:cNvPr>
          <p:cNvSpPr>
            <a:spLocks noGrp="1" noRot="1" noChangeAspect="1"/>
          </p:cNvSpPr>
          <p:nvPr>
            <p:ph type="sldImg"/>
          </p:nvPr>
        </p:nvSpPr>
        <p:spPr>
          <a:xfrm>
            <a:off x="717550" y="1162050"/>
            <a:ext cx="5575300" cy="3136900"/>
          </a:xfrm>
          <a:prstGeom prst="rect">
            <a:avLst/>
          </a:prstGeom>
        </p:spPr>
      </p:sp>
      <p:sp>
        <p:nvSpPr>
          <p:cNvPr id="3" name="Notes Placeholder 2">
            <a:extLst>
              <a:ext uri="{FF2B5EF4-FFF2-40B4-BE49-F238E27FC236}">
                <a16:creationId xmlns:a16="http://schemas.microsoft.com/office/drawing/2014/main" id="{9143D1E5-5EAB-12F5-7F6A-3B1CDD87B8F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 will post ‘100 Ideas for Service Learning’ a list of actual SL projects (dated but can stimulate conversation).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https://teaching.resources.osu.edu/teaching-topics/developing-service-learning-course </a:t>
            </a:r>
          </a:p>
        </p:txBody>
      </p:sp>
      <p:sp>
        <p:nvSpPr>
          <p:cNvPr id="4" name="Slide Number Placeholder 3">
            <a:extLst>
              <a:ext uri="{FF2B5EF4-FFF2-40B4-BE49-F238E27FC236}">
                <a16:creationId xmlns:a16="http://schemas.microsoft.com/office/drawing/2014/main" id="{425EB10E-32E4-D63A-488A-D158224763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3277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High quality application/development of these Elements are what ensures the individual HIP is ‘well done’.  So these 8 are instrumental.  One FLC gave a lot of time to fleshing out these 8 Elements in individual service learning projects.  What students know or do not know can play a role in determining what is an appropriate standard.</a:t>
            </a:r>
          </a:p>
          <a:p>
            <a:r>
              <a:rPr lang="en-US"/>
              <a:t>If you choose the Experiential learning topic (or another) good benefits could accrue to those taking time to flesh out how you can flesh out each of the 8 Key Elements for a HIP well done. </a:t>
            </a:r>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61BB53B-1306-AD4E-985D-5DDFE08628C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7587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DEFD4-E87A-C26B-F020-5981A04483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5D4C4E-E817-8F2B-F402-39A12B39B2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67FBEE-28BC-9226-672C-F09C34ADACA9}"/>
              </a:ext>
            </a:extLst>
          </p:cNvPr>
          <p:cNvSpPr>
            <a:spLocks noGrp="1"/>
          </p:cNvSpPr>
          <p:nvPr>
            <p:ph type="body" idx="1"/>
          </p:nvPr>
        </p:nvSpPr>
        <p:spPr/>
        <p:txBody>
          <a:bodyPr/>
          <a:lstStyle/>
          <a:p>
            <a:r>
              <a:rPr lang="en-US"/>
              <a:t>Include this as a sample reflection I’ve used with my HIPS projects and indeed with my course evaluations. </a:t>
            </a:r>
          </a:p>
        </p:txBody>
      </p:sp>
      <p:sp>
        <p:nvSpPr>
          <p:cNvPr id="4" name="Slide Number Placeholder 3">
            <a:extLst>
              <a:ext uri="{FF2B5EF4-FFF2-40B4-BE49-F238E27FC236}">
                <a16:creationId xmlns:a16="http://schemas.microsoft.com/office/drawing/2014/main" id="{7E211CD9-2BBF-600A-2813-8022EC516E6E}"/>
              </a:ext>
            </a:extLst>
          </p:cNvPr>
          <p:cNvSpPr>
            <a:spLocks noGrp="1"/>
          </p:cNvSpPr>
          <p:nvPr>
            <p:ph type="sldNum" sz="quarter" idx="5"/>
          </p:nvPr>
        </p:nvSpPr>
        <p:spPr/>
        <p:txBody>
          <a:bodyPr/>
          <a:lstStyle/>
          <a:p>
            <a:fld id="{0842455A-0D23-4EAB-9AF9-2CC2B3066B0A}" type="slidenum">
              <a:rPr lang="en-US" smtClean="0"/>
              <a:t>24</a:t>
            </a:fld>
            <a:endParaRPr lang="en-US"/>
          </a:p>
        </p:txBody>
      </p:sp>
    </p:spTree>
    <p:extLst>
      <p:ext uri="{BB962C8B-B14F-4D97-AF65-F5344CB8AC3E}">
        <p14:creationId xmlns:p14="http://schemas.microsoft.com/office/powerpoint/2010/main" val="20545004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7B723-F117-566F-7C78-44A2AB5BE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438111-A092-B379-8D24-1CDAC49425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D77B8E-1D26-9E51-F199-3406DF410C1D}"/>
              </a:ext>
            </a:extLst>
          </p:cNvPr>
          <p:cNvSpPr>
            <a:spLocks noGrp="1"/>
          </p:cNvSpPr>
          <p:nvPr>
            <p:ph type="body" idx="1"/>
          </p:nvPr>
        </p:nvSpPr>
        <p:spPr/>
        <p:txBody>
          <a:bodyPr/>
          <a:lstStyle/>
          <a:p>
            <a:r>
              <a:rPr lang="en-US"/>
              <a:t>Lang urges us to use cognitive activities to create mental framework, to help students discover limitations of old models, and to learn cognitively that they can do the work.  Affirmations are one way to encourage growth mindset; cognitive work is a second.  And here with the Super Course it becomes a cluster of </a:t>
            </a:r>
            <a:r>
              <a:rPr lang="en-US" u="sng"/>
              <a:t>Essential Elements </a:t>
            </a:r>
            <a:r>
              <a:rPr lang="en-US"/>
              <a:t>to create a critical learning environment (Bain 16). </a:t>
            </a:r>
          </a:p>
        </p:txBody>
      </p:sp>
      <p:sp>
        <p:nvSpPr>
          <p:cNvPr id="4" name="Slide Number Placeholder 3">
            <a:extLst>
              <a:ext uri="{FF2B5EF4-FFF2-40B4-BE49-F238E27FC236}">
                <a16:creationId xmlns:a16="http://schemas.microsoft.com/office/drawing/2014/main" id="{FEEC1806-357A-3806-1A96-9C8627495AA4}"/>
              </a:ext>
            </a:extLst>
          </p:cNvPr>
          <p:cNvSpPr>
            <a:spLocks noGrp="1"/>
          </p:cNvSpPr>
          <p:nvPr>
            <p:ph type="sldNum" sz="quarter" idx="5"/>
          </p:nvPr>
        </p:nvSpPr>
        <p:spPr/>
        <p:txBody>
          <a:bodyPr/>
          <a:lstStyle/>
          <a:p>
            <a:fld id="{0842455A-0D23-4EAB-9AF9-2CC2B3066B0A}" type="slidenum">
              <a:rPr lang="en-US" smtClean="0"/>
              <a:t>25</a:t>
            </a:fld>
            <a:endParaRPr lang="en-US"/>
          </a:p>
        </p:txBody>
      </p:sp>
    </p:spTree>
    <p:extLst>
      <p:ext uri="{BB962C8B-B14F-4D97-AF65-F5344CB8AC3E}">
        <p14:creationId xmlns:p14="http://schemas.microsoft.com/office/powerpoint/2010/main" val="31172275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C21C5-5A1C-0581-44E8-27F462010C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A675CF-6942-6690-6FA0-C174F68C8A5C}"/>
              </a:ext>
            </a:extLst>
          </p:cNvPr>
          <p:cNvSpPr>
            <a:spLocks noGrp="1" noRot="1" noChangeAspect="1"/>
          </p:cNvSpPr>
          <p:nvPr>
            <p:ph type="sldImg"/>
          </p:nvPr>
        </p:nvSpPr>
        <p:spPr>
          <a:xfrm>
            <a:off x="717550" y="1162050"/>
            <a:ext cx="5575300" cy="3136900"/>
          </a:xfrm>
          <a:prstGeom prst="rect">
            <a:avLst/>
          </a:prstGeom>
        </p:spPr>
      </p:sp>
      <p:sp>
        <p:nvSpPr>
          <p:cNvPr id="3" name="Notes Placeholder 2">
            <a:extLst>
              <a:ext uri="{FF2B5EF4-FFF2-40B4-BE49-F238E27FC236}">
                <a16:creationId xmlns:a16="http://schemas.microsoft.com/office/drawing/2014/main" id="{B03852CB-A520-D68B-6C66-B91F2AFF0C5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Over of Super Course book, three key questions that may spark MS interest as a topic.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Taken together, the three show the importance of questions, at the core of a discipline, fashioning student work from the question, and following the question with methodology, iteratively, to get to the current understanding of an answer.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Not memorizing answers on isolated topics that will change, but fashioning a way to pursue knowledge. </a:t>
            </a:r>
          </a:p>
        </p:txBody>
      </p:sp>
      <p:sp>
        <p:nvSpPr>
          <p:cNvPr id="4" name="Slide Number Placeholder 3">
            <a:extLst>
              <a:ext uri="{FF2B5EF4-FFF2-40B4-BE49-F238E27FC236}">
                <a16:creationId xmlns:a16="http://schemas.microsoft.com/office/drawing/2014/main" id="{07B3B466-C596-2755-E9D5-754E9BA30A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04834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BB840-F411-D055-03BD-ADF98FD30A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8E8261-17B7-7C54-00A9-BEFE385B7F47}"/>
              </a:ext>
            </a:extLst>
          </p:cNvPr>
          <p:cNvSpPr>
            <a:spLocks noGrp="1" noRot="1" noChangeAspect="1"/>
          </p:cNvSpPr>
          <p:nvPr>
            <p:ph type="sldImg"/>
          </p:nvPr>
        </p:nvSpPr>
        <p:spPr>
          <a:xfrm>
            <a:off x="717550" y="1162050"/>
            <a:ext cx="5575300" cy="3136900"/>
          </a:xfrm>
          <a:prstGeom prst="rect">
            <a:avLst/>
          </a:prstGeom>
        </p:spPr>
      </p:sp>
      <p:sp>
        <p:nvSpPr>
          <p:cNvPr id="3" name="Notes Placeholder 2">
            <a:extLst>
              <a:ext uri="{FF2B5EF4-FFF2-40B4-BE49-F238E27FC236}">
                <a16:creationId xmlns:a16="http://schemas.microsoft.com/office/drawing/2014/main" id="{0150B508-CF4E-5D25-4123-7810E208C33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 31-34, Bain. : Bain Essential Elements </a:t>
            </a:r>
            <a:r>
              <a:rPr kumimoji="0" lang="en-US" sz="1200" b="0" i="0" u="sng" strike="noStrike" kern="1200" cap="none" spc="0" normalizeH="0" baseline="0" noProof="0">
                <a:ln>
                  <a:noFill/>
                </a:ln>
                <a:solidFill>
                  <a:prstClr val="black"/>
                </a:solidFill>
                <a:effectLst/>
                <a:uLnTx/>
                <a:uFillTx/>
                <a:latin typeface="Calibri" panose="020F0502020204030204"/>
                <a:ea typeface="+mn-ea"/>
                <a:cs typeface="+mn-cs"/>
              </a:rPr>
              <a:t>WORKSHEET:</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p. 31-34, Bain. p. 31-34, Bain. From all the exceptional examples and models he found, Bain developed a list of 18 Essential Elements.  I can see a progression in the above 6 essential elements.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 sought to find courses and teachers who can spark curiosity and passion, who join these feelings to a discipline, learn how to gather data, and pass this curiosity and passion from one student to another through peer teaching. </a:t>
            </a:r>
            <a:endParaRPr lang="en-US"/>
          </a:p>
        </p:txBody>
      </p:sp>
      <p:sp>
        <p:nvSpPr>
          <p:cNvPr id="4" name="Slide Number Placeholder 3">
            <a:extLst>
              <a:ext uri="{FF2B5EF4-FFF2-40B4-BE49-F238E27FC236}">
                <a16:creationId xmlns:a16="http://schemas.microsoft.com/office/drawing/2014/main" id="{A27DAD65-E3FD-6107-D932-1D0D1CD8DD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96204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03077-4CAE-A277-29B1-4561F69A69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7A5901-04C6-7DBC-0922-40128EEBDB71}"/>
              </a:ext>
            </a:extLst>
          </p:cNvPr>
          <p:cNvSpPr>
            <a:spLocks noGrp="1" noRot="1" noChangeAspect="1"/>
          </p:cNvSpPr>
          <p:nvPr>
            <p:ph type="sldImg"/>
          </p:nvPr>
        </p:nvSpPr>
        <p:spPr>
          <a:xfrm>
            <a:off x="717550" y="1162050"/>
            <a:ext cx="5575300" cy="3136900"/>
          </a:xfrm>
          <a:prstGeom prst="rect">
            <a:avLst/>
          </a:prstGeom>
        </p:spPr>
      </p:sp>
      <p:sp>
        <p:nvSpPr>
          <p:cNvPr id="3" name="Notes Placeholder 2">
            <a:extLst>
              <a:ext uri="{FF2B5EF4-FFF2-40B4-BE49-F238E27FC236}">
                <a16:creationId xmlns:a16="http://schemas.microsoft.com/office/drawing/2014/main" id="{504909C5-4461-276E-59BA-49F7306C892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Two possibilities of ways to use the Bain Super Course book.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1)As FLC reads/discusses Super C, select one rich Element and apply to spring.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2)Consider some combination like the six on previous slide, and create a segment of a course or a course with the elements running from class, to work, to presentations.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52501195-5F08-C6BD-59E7-2819C99EFE5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2027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9A0D6-97CE-CEB8-F435-BEBC3E6F45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9DCBF8-8A6C-07A3-2F7E-63B605DD79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9619DD-D9FB-7095-67F5-42D1DDE08E11}"/>
              </a:ext>
            </a:extLst>
          </p:cNvPr>
          <p:cNvSpPr>
            <a:spLocks noGrp="1"/>
          </p:cNvSpPr>
          <p:nvPr>
            <p:ph type="body" idx="1"/>
          </p:nvPr>
        </p:nvSpPr>
        <p:spPr/>
        <p:txBody>
          <a:bodyPr/>
          <a:lstStyle/>
          <a:p>
            <a:r>
              <a:rPr lang="en-US"/>
              <a:t>Perhaps repeating here:</a:t>
            </a:r>
          </a:p>
          <a:p>
            <a:pPr marL="228600" indent="-228600">
              <a:buAutoNum type="arabicPeriod"/>
            </a:pPr>
            <a:r>
              <a:rPr lang="en-US"/>
              <a:t>Disciplinary assignments begin with a question at the core of a discipline’s contribution to knowledge, skills, attitudes</a:t>
            </a:r>
          </a:p>
          <a:p>
            <a:pPr marL="228600" indent="-228600">
              <a:buAutoNum type="arabicPeriod"/>
            </a:pPr>
            <a:r>
              <a:rPr lang="en-US"/>
              <a:t>Doing this kind of work is intoxicating to students b/c they are professionalizing their work early on to the extent that is possible. </a:t>
            </a:r>
          </a:p>
          <a:p>
            <a:pPr marL="228600" indent="-228600">
              <a:buAutoNum type="arabicPeriod"/>
            </a:pPr>
            <a:r>
              <a:rPr lang="en-US"/>
              <a:t>Breaking down ‘big’ work into subtopics, narrower questions, smaller projects. </a:t>
            </a:r>
          </a:p>
          <a:p>
            <a:pPr marL="228600" indent="-228600">
              <a:buAutoNum type="arabicPeriod"/>
            </a:pPr>
            <a:r>
              <a:rPr lang="en-US"/>
              <a:t>‘This is what we do in _____ profession’</a:t>
            </a:r>
          </a:p>
          <a:p>
            <a:r>
              <a:rPr lang="en-US"/>
              <a:t>So rather than assigning chapter end questions each chapter, begin with a question, generate their questions, and devise student work from that set of questions in the discipline and course matter.</a:t>
            </a:r>
          </a:p>
        </p:txBody>
      </p:sp>
      <p:sp>
        <p:nvSpPr>
          <p:cNvPr id="4" name="Slide Number Placeholder 3">
            <a:extLst>
              <a:ext uri="{FF2B5EF4-FFF2-40B4-BE49-F238E27FC236}">
                <a16:creationId xmlns:a16="http://schemas.microsoft.com/office/drawing/2014/main" id="{E1CA1003-0054-C04D-6647-4EC160A38A1C}"/>
              </a:ext>
            </a:extLst>
          </p:cNvPr>
          <p:cNvSpPr>
            <a:spLocks noGrp="1"/>
          </p:cNvSpPr>
          <p:nvPr>
            <p:ph type="sldNum" sz="quarter" idx="5"/>
          </p:nvPr>
        </p:nvSpPr>
        <p:spPr/>
        <p:txBody>
          <a:bodyPr/>
          <a:lstStyle/>
          <a:p>
            <a:fld id="{0842455A-0D23-4EAB-9AF9-2CC2B3066B0A}" type="slidenum">
              <a:rPr lang="en-US" smtClean="0"/>
              <a:t>29</a:t>
            </a:fld>
            <a:endParaRPr lang="en-US"/>
          </a:p>
        </p:txBody>
      </p:sp>
    </p:spTree>
    <p:extLst>
      <p:ext uri="{BB962C8B-B14F-4D97-AF65-F5344CB8AC3E}">
        <p14:creationId xmlns:p14="http://schemas.microsoft.com/office/powerpoint/2010/main" val="595779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55104-F406-C5B4-DDD0-648EB9280C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25F899-9542-3AD9-F9E1-7640F635F2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8CF4F2-FF78-555F-E5D4-3B9AF58E9AB0}"/>
              </a:ext>
            </a:extLst>
          </p:cNvPr>
          <p:cNvSpPr>
            <a:spLocks noGrp="1"/>
          </p:cNvSpPr>
          <p:nvPr>
            <p:ph type="body" idx="1"/>
          </p:nvPr>
        </p:nvSpPr>
        <p:spPr/>
        <p:txBody>
          <a:bodyPr/>
          <a:lstStyle/>
          <a:p>
            <a:r>
              <a:rPr lang="en-US"/>
              <a:t>So many of you in the first year produced a good learning community, specific course changes and their impact, recorded in excellent reflections!  Working within one (or more) topics, you formed a good community, engaged your members as equals, and together explored the particular topics you selected.  </a:t>
            </a:r>
          </a:p>
          <a:p>
            <a:r>
              <a:rPr lang="en-US"/>
              <a:t>We anticipate another volume of great reflections by June-July of the coming year.  And, based on this data from the first year, I am pursuing a book contract with Bloomsbury publishing.  If successful, we will combine the best of both years in one volume.</a:t>
            </a:r>
          </a:p>
          <a:p>
            <a:endParaRPr lang="en-US"/>
          </a:p>
        </p:txBody>
      </p:sp>
      <p:sp>
        <p:nvSpPr>
          <p:cNvPr id="4" name="Slide Number Placeholder 3">
            <a:extLst>
              <a:ext uri="{FF2B5EF4-FFF2-40B4-BE49-F238E27FC236}">
                <a16:creationId xmlns:a16="http://schemas.microsoft.com/office/drawing/2014/main" id="{7F08AEEA-4811-C140-0EF3-2CAD5298761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1BB53B-1306-AD4E-985D-5DDFE08628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0514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30E6F-A559-FA89-BBB5-497C9FE82E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F93ABF-11B7-FF33-70B6-551C731A35EF}"/>
              </a:ext>
            </a:extLst>
          </p:cNvPr>
          <p:cNvSpPr>
            <a:spLocks noGrp="1" noRot="1" noChangeAspect="1"/>
          </p:cNvSpPr>
          <p:nvPr>
            <p:ph type="sldImg"/>
          </p:nvPr>
        </p:nvSpPr>
        <p:spPr>
          <a:xfrm>
            <a:off x="717550" y="1162050"/>
            <a:ext cx="5575300" cy="3136900"/>
          </a:xfrm>
          <a:prstGeom prst="rect">
            <a:avLst/>
          </a:prstGeom>
        </p:spPr>
      </p:sp>
      <p:sp>
        <p:nvSpPr>
          <p:cNvPr id="3" name="Notes Placeholder 2">
            <a:extLst>
              <a:ext uri="{FF2B5EF4-FFF2-40B4-BE49-F238E27FC236}">
                <a16:creationId xmlns:a16="http://schemas.microsoft.com/office/drawing/2014/main" id="{463931BB-FC53-5D65-80C5-492B75E5BCF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For literary studies, three questions I’ve used to create assignments and spark curiosity and frame a course are these three.  What would be your key disciplinary questions that connect to courses, student work, and their learning? </a:t>
            </a:r>
            <a:endParaRPr lang="en-US"/>
          </a:p>
        </p:txBody>
      </p:sp>
      <p:sp>
        <p:nvSpPr>
          <p:cNvPr id="4" name="Slide Number Placeholder 3">
            <a:extLst>
              <a:ext uri="{FF2B5EF4-FFF2-40B4-BE49-F238E27FC236}">
                <a16:creationId xmlns:a16="http://schemas.microsoft.com/office/drawing/2014/main" id="{07212264-1C7B-FA68-70C0-291EB35A50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142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AD838-D88A-2568-49AF-E8757A637F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AEBF07-B417-D16F-2106-03B89D050D62}"/>
              </a:ext>
            </a:extLst>
          </p:cNvPr>
          <p:cNvSpPr>
            <a:spLocks noGrp="1" noRot="1" noChangeAspect="1"/>
          </p:cNvSpPr>
          <p:nvPr>
            <p:ph type="sldImg"/>
          </p:nvPr>
        </p:nvSpPr>
        <p:spPr>
          <a:xfrm>
            <a:off x="717550" y="1162050"/>
            <a:ext cx="5575300" cy="3136900"/>
          </a:xfrm>
          <a:prstGeom prst="rect">
            <a:avLst/>
          </a:prstGeom>
        </p:spPr>
      </p:sp>
      <p:sp>
        <p:nvSpPr>
          <p:cNvPr id="3" name="Notes Placeholder 2">
            <a:extLst>
              <a:ext uri="{FF2B5EF4-FFF2-40B4-BE49-F238E27FC236}">
                <a16:creationId xmlns:a16="http://schemas.microsoft.com/office/drawing/2014/main" id="{E5876363-E9E3-8DE3-2C3A-2C6E98D2493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Unlocking the potential in more students, most students, ‘all means all’ is the ideal.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PRODUCTS/Examples of student work, course products of students. Present in class or at conference, produce the things that professionals produce (albeit in a simpler way or form), allow for creativity that channels the curiosity and passion of learning. </a:t>
            </a:r>
            <a:endParaRPr lang="en-US"/>
          </a:p>
        </p:txBody>
      </p:sp>
      <p:sp>
        <p:nvSpPr>
          <p:cNvPr id="4" name="Slide Number Placeholder 3">
            <a:extLst>
              <a:ext uri="{FF2B5EF4-FFF2-40B4-BE49-F238E27FC236}">
                <a16:creationId xmlns:a16="http://schemas.microsoft.com/office/drawing/2014/main" id="{BB992A17-D3B0-378A-8C6D-2489E2B262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46744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continue conversations we had last year and begin new ones today.  I am serious when I invite you to talk with me anytime. </a:t>
            </a:r>
          </a:p>
        </p:txBody>
      </p:sp>
      <p:sp>
        <p:nvSpPr>
          <p:cNvPr id="4" name="Slide Number Placeholder 3"/>
          <p:cNvSpPr>
            <a:spLocks noGrp="1"/>
          </p:cNvSpPr>
          <p:nvPr>
            <p:ph type="sldNum" sz="quarter" idx="5"/>
          </p:nvPr>
        </p:nvSpPr>
        <p:spPr/>
        <p:txBody>
          <a:bodyPr/>
          <a:lstStyle/>
          <a:p>
            <a:fld id="{0842455A-0D23-4EAB-9AF9-2CC2B3066B0A}" type="slidenum">
              <a:rPr lang="en-US" smtClean="0"/>
              <a:t>32</a:t>
            </a:fld>
            <a:endParaRPr lang="en-US"/>
          </a:p>
        </p:txBody>
      </p:sp>
    </p:spTree>
    <p:extLst>
      <p:ext uri="{BB962C8B-B14F-4D97-AF65-F5344CB8AC3E}">
        <p14:creationId xmlns:p14="http://schemas.microsoft.com/office/powerpoint/2010/main" val="803951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1145B-C549-1E98-A6C1-F41FF22A74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0A26C9-7E86-C9B8-354F-D28477D1EC5B}"/>
              </a:ext>
            </a:extLst>
          </p:cNvPr>
          <p:cNvSpPr>
            <a:spLocks noGrp="1" noRot="1" noChangeAspect="1"/>
          </p:cNvSpPr>
          <p:nvPr>
            <p:ph type="sldImg"/>
          </p:nvPr>
        </p:nvSpPr>
        <p:spPr>
          <a:xfrm>
            <a:off x="717550" y="1162050"/>
            <a:ext cx="5575300" cy="3136900"/>
          </a:xfrm>
          <a:prstGeom prst="rect">
            <a:avLst/>
          </a:prstGeom>
        </p:spPr>
      </p:sp>
      <p:sp>
        <p:nvSpPr>
          <p:cNvPr id="3" name="Notes Placeholder 2">
            <a:extLst>
              <a:ext uri="{FF2B5EF4-FFF2-40B4-BE49-F238E27FC236}">
                <a16:creationId xmlns:a16="http://schemas.microsoft.com/office/drawing/2014/main" id="{5356C0AE-E1EE-89C5-450C-61C07F7F0F6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more than 300 pages of reflections capture some of the good work of several hundred faculty describing their experience and the change(s) they made in one or more of their courses.   The potential impact of this kind of work is tremendous. And once we publish the Reflections booklet and/or receive a contract from a publisher, everyone will be able to see your good work.</a:t>
            </a:r>
          </a:p>
        </p:txBody>
      </p:sp>
      <p:sp>
        <p:nvSpPr>
          <p:cNvPr id="4" name="Slide Number Placeholder 3">
            <a:extLst>
              <a:ext uri="{FF2B5EF4-FFF2-40B4-BE49-F238E27FC236}">
                <a16:creationId xmlns:a16="http://schemas.microsoft.com/office/drawing/2014/main" id="{63F9C0AF-7716-26E4-FA63-50A649C664F1}"/>
              </a:ext>
            </a:extLst>
          </p:cNvPr>
          <p:cNvSpPr>
            <a:spLocks noGrp="1"/>
          </p:cNvSpPr>
          <p:nvPr>
            <p:ph type="sldNum" sz="quarter" idx="5"/>
          </p:nvPr>
        </p:nvSpPr>
        <p:spPr/>
        <p:txBody>
          <a:bodyPr/>
          <a:lstStyle/>
          <a:p>
            <a:fld id="{C37D7554-D10C-4E29-B8E6-BB7111FA614F}" type="slidenum">
              <a:rPr lang="en-US" smtClean="0"/>
              <a:t>4</a:t>
            </a:fld>
            <a:endParaRPr lang="en-US"/>
          </a:p>
        </p:txBody>
      </p:sp>
    </p:spTree>
    <p:extLst>
      <p:ext uri="{BB962C8B-B14F-4D97-AF65-F5344CB8AC3E}">
        <p14:creationId xmlns:p14="http://schemas.microsoft.com/office/powerpoint/2010/main" val="1879442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CEE43-D160-4D5D-7DFF-5ACF681597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7C6BE9-D00D-10F8-8E84-9B5FDE1EB9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692AE8-24FC-81DB-5551-E1934FEAE8C0}"/>
              </a:ext>
            </a:extLst>
          </p:cNvPr>
          <p:cNvSpPr>
            <a:spLocks noGrp="1"/>
          </p:cNvSpPr>
          <p:nvPr>
            <p:ph type="body" idx="1"/>
          </p:nvPr>
        </p:nvSpPr>
        <p:spPr/>
        <p:txBody>
          <a:bodyPr/>
          <a:lstStyle/>
          <a:p>
            <a:r>
              <a:rPr lang="en-US"/>
              <a:t>Community, collegiality, course enrichments, an iterative progression toward network and scaled change. The numbers indicate. The experiences overcoming challenges and responding to colleagues, all lead to better learning in classes, through experiential projects and assignments grounded in the discipline</a:t>
            </a:r>
          </a:p>
        </p:txBody>
      </p:sp>
      <p:sp>
        <p:nvSpPr>
          <p:cNvPr id="4" name="Slide Number Placeholder 3">
            <a:extLst>
              <a:ext uri="{FF2B5EF4-FFF2-40B4-BE49-F238E27FC236}">
                <a16:creationId xmlns:a16="http://schemas.microsoft.com/office/drawing/2014/main" id="{1502C587-1D40-69A2-F6AC-9C471CD9D25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1BB53B-1306-AD4E-985D-5DDFE08628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274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A869E-8DEE-9D79-5EC4-D79651D79B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222593-20A8-2336-F527-0168BD253B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FE87E7-6D80-D74F-4CAB-70B8058B07F7}"/>
              </a:ext>
            </a:extLst>
          </p:cNvPr>
          <p:cNvSpPr>
            <a:spLocks noGrp="1"/>
          </p:cNvSpPr>
          <p:nvPr>
            <p:ph type="body" idx="1"/>
          </p:nvPr>
        </p:nvSpPr>
        <p:spPr/>
        <p:txBody>
          <a:bodyPr/>
          <a:lstStyle/>
          <a:p>
            <a:r>
              <a:rPr lang="en-US"/>
              <a:t>TOPICS  For returning MS, we’ve added something new topics but also added deeper looks at Lang, </a:t>
            </a:r>
            <a:r>
              <a:rPr lang="en-US" err="1"/>
              <a:t>Winkelmas</a:t>
            </a:r>
            <a:r>
              <a:rPr lang="en-US"/>
              <a:t>, and HIPS. </a:t>
            </a:r>
          </a:p>
          <a:p>
            <a:r>
              <a:rPr lang="en-US"/>
              <a:t>For all of you, we will offer review of last year’s topics and exploration of key elements of the new topics. It’s ALL about student engagement and learning: from improving classroom practice and activities, to assignments that are vital and transparent, to experiential learning outside the classroom. </a:t>
            </a:r>
          </a:p>
          <a:p>
            <a:r>
              <a:rPr lang="en-US"/>
              <a:t>All 5 of these topics are in play this year, and I hope by the end of your exploration of these topics, you’ll find the right blend for your learning community and courses. For all of you, we will offer review of last year’s topics and exploration of key elements of the new topics. </a:t>
            </a:r>
          </a:p>
          <a:p>
            <a:r>
              <a:rPr lang="en-US"/>
              <a:t>If you selected AI or another topic from our fall webinar series, and wish to continue, please let me know b/c we have recommended books sent by the fall webinar scholars. </a:t>
            </a:r>
          </a:p>
        </p:txBody>
      </p:sp>
      <p:sp>
        <p:nvSpPr>
          <p:cNvPr id="4" name="Slide Number Placeholder 3">
            <a:extLst>
              <a:ext uri="{FF2B5EF4-FFF2-40B4-BE49-F238E27FC236}">
                <a16:creationId xmlns:a16="http://schemas.microsoft.com/office/drawing/2014/main" id="{EB188AD6-D1CB-CC26-18B6-1EEE15D7563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1BB53B-1306-AD4E-985D-5DDFE08628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8768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0796F-BB09-8DC3-6CF6-74E83D8144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EF8DB0-7530-257C-456E-4E8894CFF881}"/>
              </a:ext>
            </a:extLst>
          </p:cNvPr>
          <p:cNvSpPr>
            <a:spLocks noGrp="1" noRot="1" noChangeAspect="1"/>
          </p:cNvSpPr>
          <p:nvPr>
            <p:ph type="sldImg"/>
          </p:nvPr>
        </p:nvSpPr>
        <p:spPr>
          <a:xfrm>
            <a:off x="717550" y="1162050"/>
            <a:ext cx="5575300" cy="3136900"/>
          </a:xfrm>
          <a:prstGeom prst="rect">
            <a:avLst/>
          </a:prstGeom>
        </p:spPr>
      </p:sp>
      <p:sp>
        <p:nvSpPr>
          <p:cNvPr id="3" name="Notes Placeholder 2">
            <a:extLst>
              <a:ext uri="{FF2B5EF4-FFF2-40B4-BE49-F238E27FC236}">
                <a16:creationId xmlns:a16="http://schemas.microsoft.com/office/drawing/2014/main" id="{2BDC82CE-267B-5B45-CF96-1E9D642F4F5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Our work should begin with our students as Cathy Davidson makes clear.  p. 34. From Ken Bain’s  Super Courses: The Future of Teaching and Learning.  Princeton UP, 2021.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endParaRPr lang="en-US"/>
          </a:p>
        </p:txBody>
      </p:sp>
      <p:sp>
        <p:nvSpPr>
          <p:cNvPr id="4" name="Slide Number Placeholder 3">
            <a:extLst>
              <a:ext uri="{FF2B5EF4-FFF2-40B4-BE49-F238E27FC236}">
                <a16:creationId xmlns:a16="http://schemas.microsoft.com/office/drawing/2014/main" id="{7CC0090B-0A7D-B2CB-3065-803C23C9AF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511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me, ‘inside, outside, and in’ is a progression from the work in the classroom, then the experiential learning project, and back inside to collaborate, present, and reflect on it all.  </a:t>
            </a:r>
          </a:p>
          <a:p>
            <a:r>
              <a:rPr lang="en-US"/>
              <a:t>To me then, ‘toward the super course’ is one set up to motivate through questions, inquiry, the discipline as embedded in the classroom activities, student work, the experiential project, and presentation.  A super course motivates them as it is connected to their curiosity, to the real world, to a discipline, to their own growth. </a:t>
            </a:r>
          </a:p>
          <a:p>
            <a:r>
              <a:rPr lang="en-US"/>
              <a:t>To me, a super course motivates students to learn in each of the three contexts—classroom, assignments, and experiential application of course content.  It motivates them as it is connected to their curiosity, to the real world, to a discipline, to their own growth.   Piquing curiosity is motivating but students also learn limits of early models of learning.  The ‘disciplinary’ work requires, well, discipline.  </a:t>
            </a:r>
          </a:p>
          <a:p>
            <a:r>
              <a:rPr lang="en-US"/>
              <a:t>In the first year, we focused on </a:t>
            </a:r>
            <a:r>
              <a:rPr lang="en-US" b="1"/>
              <a:t>3 books anchored in a specific context</a:t>
            </a:r>
            <a:r>
              <a:rPr lang="en-US"/>
              <a:t>—classroom (ST), assignments (</a:t>
            </a:r>
            <a:r>
              <a:rPr lang="en-US" err="1"/>
              <a:t>TiLT</a:t>
            </a:r>
            <a:r>
              <a:rPr lang="en-US"/>
              <a:t>), and exp </a:t>
            </a:r>
            <a:r>
              <a:rPr lang="en-US" err="1"/>
              <a:t>lng</a:t>
            </a:r>
            <a:r>
              <a:rPr lang="en-US"/>
              <a:t> (HIPS).  This year we  want to enrich possibilities with </a:t>
            </a:r>
            <a:r>
              <a:rPr lang="en-US" i="1"/>
              <a:t>Gamify Your College Classroom </a:t>
            </a:r>
            <a:r>
              <a:rPr lang="en-US"/>
              <a:t>and Bain’s own book </a:t>
            </a:r>
            <a:r>
              <a:rPr lang="en-US" i="1"/>
              <a:t>The Super Course: The Future of Teaching and Learning </a:t>
            </a:r>
            <a:r>
              <a:rPr lang="en-US" i="0"/>
              <a:t>(2021)</a:t>
            </a:r>
          </a:p>
          <a:p>
            <a:endParaRPr lang="en-US" i="0"/>
          </a:p>
        </p:txBody>
      </p:sp>
      <p:sp>
        <p:nvSpPr>
          <p:cNvPr id="4" name="Slide Number Placeholder 3"/>
          <p:cNvSpPr>
            <a:spLocks noGrp="1"/>
          </p:cNvSpPr>
          <p:nvPr>
            <p:ph type="sldNum" sz="quarter" idx="5"/>
          </p:nvPr>
        </p:nvSpPr>
        <p:spPr/>
        <p:txBody>
          <a:bodyPr/>
          <a:lstStyle/>
          <a:p>
            <a:fld id="{0842455A-0D23-4EAB-9AF9-2CC2B3066B0A}" type="slidenum">
              <a:rPr lang="en-US" smtClean="0"/>
              <a:t>8</a:t>
            </a:fld>
            <a:endParaRPr lang="en-US"/>
          </a:p>
        </p:txBody>
      </p:sp>
    </p:spTree>
    <p:extLst>
      <p:ext uri="{BB962C8B-B14F-4D97-AF65-F5344CB8AC3E}">
        <p14:creationId xmlns:p14="http://schemas.microsoft.com/office/powerpoint/2010/main" val="245177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B235F-23AD-F25F-3637-BF5EA0317D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6CB199-CA9F-2AC3-3814-2D102F1253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807FE5-3D00-D490-61F4-B4D0D783FD4A}"/>
              </a:ext>
            </a:extLst>
          </p:cNvPr>
          <p:cNvSpPr>
            <a:spLocks noGrp="1"/>
          </p:cNvSpPr>
          <p:nvPr>
            <p:ph type="body" idx="1"/>
          </p:nvPr>
        </p:nvSpPr>
        <p:spPr/>
        <p:txBody>
          <a:bodyPr/>
          <a:lstStyle/>
          <a:p>
            <a:r>
              <a:rPr lang="en-US"/>
              <a:t>Most, not all, classes begin in a physical or online classroom space.  These spaces provide really unique advantages we can make use of—Lang’s Small Teaching fits in well (for Online classes, Flower Darby’s Small Teaching in Online Classes also makes use of Lang’s cognitive activities approach.   Introducing Learning Games, or Gamification also can bring new energy to your classroom.  </a:t>
            </a:r>
          </a:p>
          <a:p>
            <a:endParaRPr lang="en-US"/>
          </a:p>
          <a:p>
            <a:r>
              <a:rPr lang="en-US"/>
              <a:t>Small Teaching and Gamification give a new level of engagement to the iconic phrase ‘active learning’!</a:t>
            </a:r>
          </a:p>
        </p:txBody>
      </p:sp>
      <p:sp>
        <p:nvSpPr>
          <p:cNvPr id="4" name="Slide Number Placeholder 3">
            <a:extLst>
              <a:ext uri="{FF2B5EF4-FFF2-40B4-BE49-F238E27FC236}">
                <a16:creationId xmlns:a16="http://schemas.microsoft.com/office/drawing/2014/main" id="{6FA5DDD3-A88E-410F-C410-767566D75A3C}"/>
              </a:ext>
            </a:extLst>
          </p:cNvPr>
          <p:cNvSpPr>
            <a:spLocks noGrp="1"/>
          </p:cNvSpPr>
          <p:nvPr>
            <p:ph type="sldNum" sz="quarter" idx="5"/>
          </p:nvPr>
        </p:nvSpPr>
        <p:spPr/>
        <p:txBody>
          <a:bodyPr/>
          <a:lstStyle/>
          <a:p>
            <a:fld id="{0842455A-0D23-4EAB-9AF9-2CC2B3066B0A}" type="slidenum">
              <a:rPr lang="en-US" smtClean="0"/>
              <a:t>9</a:t>
            </a:fld>
            <a:endParaRPr lang="en-US"/>
          </a:p>
        </p:txBody>
      </p:sp>
    </p:spTree>
    <p:extLst>
      <p:ext uri="{BB962C8B-B14F-4D97-AF65-F5344CB8AC3E}">
        <p14:creationId xmlns:p14="http://schemas.microsoft.com/office/powerpoint/2010/main" val="2520573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24263674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r>
              <a:rPr lang="en-US"/>
              <a:t>20XX</a:t>
            </a:r>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00519895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r>
              <a:rPr lang="en-US"/>
              <a:t>20XX</a:t>
            </a:r>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r>
              <a:rPr lang="en-US"/>
              <a:t>Presentation Title</a:t>
            </a:r>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12545913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2">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CE0AB24-7427-4E0C-9E7C-B642B3170AF1}"/>
              </a:ext>
            </a:extLst>
          </p:cNvPr>
          <p:cNvSpPr>
            <a:spLocks noGrp="1"/>
          </p:cNvSpPr>
          <p:nvPr>
            <p:ph type="pic" sz="quarter" idx="13"/>
          </p:nvPr>
        </p:nvSpPr>
        <p:spPr>
          <a:xfrm>
            <a:off x="1524" y="0"/>
            <a:ext cx="12188952" cy="6858000"/>
          </a:xfrm>
          <a:solidFill>
            <a:schemeClr val="accent6"/>
          </a:solidFill>
        </p:spPr>
        <p:txBody>
          <a:bodyPr/>
          <a:lstStyle>
            <a:lvl1pPr algn="ctr">
              <a:defRPr/>
            </a:lvl1pPr>
          </a:lstStyle>
          <a:p>
            <a:r>
              <a:rPr lang="en-US"/>
              <a:t>Click icon to add picture</a:t>
            </a:r>
          </a:p>
        </p:txBody>
      </p:sp>
      <p:sp>
        <p:nvSpPr>
          <p:cNvPr id="8" name="Title 1">
            <a:extLst>
              <a:ext uri="{FF2B5EF4-FFF2-40B4-BE49-F238E27FC236}">
                <a16:creationId xmlns:a16="http://schemas.microsoft.com/office/drawing/2014/main" id="{CE30A2A8-DADD-44CC-B8A3-9BFFD5E76B66}"/>
              </a:ext>
            </a:extLst>
          </p:cNvPr>
          <p:cNvSpPr>
            <a:spLocks noGrp="1"/>
          </p:cNvSpPr>
          <p:nvPr>
            <p:ph type="ctrTitle" hasCustomPrompt="1"/>
          </p:nvPr>
        </p:nvSpPr>
        <p:spPr>
          <a:xfrm>
            <a:off x="0" y="2705101"/>
            <a:ext cx="7537703" cy="2926080"/>
          </a:xfrm>
          <a:solidFill>
            <a:schemeClr val="bg1">
              <a:alpha val="93000"/>
            </a:schemeClr>
          </a:solidFill>
        </p:spPr>
        <p:txBody>
          <a:bodyPr lIns="822960" tIns="91440" bIns="548640" anchor="b" anchorCtr="0">
            <a:noAutofit/>
          </a:bodyPr>
          <a:lstStyle>
            <a:lvl1pPr>
              <a:defRPr/>
            </a:lvl1pPr>
          </a:lstStyle>
          <a:p>
            <a:r>
              <a:rPr lang="en-US" sz="5400">
                <a:solidFill>
                  <a:schemeClr val="tx1"/>
                </a:solidFill>
              </a:rPr>
              <a:t>Click to add title</a:t>
            </a:r>
          </a:p>
        </p:txBody>
      </p:sp>
    </p:spTree>
    <p:extLst>
      <p:ext uri="{BB962C8B-B14F-4D97-AF65-F5344CB8AC3E}">
        <p14:creationId xmlns:p14="http://schemas.microsoft.com/office/powerpoint/2010/main" val="678344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3">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CE0AB24-7427-4E0C-9E7C-B642B3170AF1}"/>
              </a:ext>
            </a:extLst>
          </p:cNvPr>
          <p:cNvSpPr>
            <a:spLocks noGrp="1"/>
          </p:cNvSpPr>
          <p:nvPr>
            <p:ph type="pic" sz="quarter" idx="13"/>
          </p:nvPr>
        </p:nvSpPr>
        <p:spPr>
          <a:xfrm>
            <a:off x="1524" y="0"/>
            <a:ext cx="12188952" cy="6858000"/>
          </a:xfrm>
          <a:solidFill>
            <a:schemeClr val="accent6"/>
          </a:solidFill>
        </p:spPr>
        <p:txBody>
          <a:bodyPr/>
          <a:lstStyle>
            <a:lvl1pPr algn="ctr">
              <a:defRPr/>
            </a:lvl1pPr>
          </a:lstStyle>
          <a:p>
            <a:r>
              <a:rPr lang="en-US"/>
              <a:t>Click icon to add picture</a:t>
            </a:r>
          </a:p>
        </p:txBody>
      </p:sp>
      <p:sp>
        <p:nvSpPr>
          <p:cNvPr id="8" name="Title 1">
            <a:extLst>
              <a:ext uri="{FF2B5EF4-FFF2-40B4-BE49-F238E27FC236}">
                <a16:creationId xmlns:a16="http://schemas.microsoft.com/office/drawing/2014/main" id="{CE30A2A8-DADD-44CC-B8A3-9BFFD5E76B66}"/>
              </a:ext>
            </a:extLst>
          </p:cNvPr>
          <p:cNvSpPr>
            <a:spLocks noGrp="1"/>
          </p:cNvSpPr>
          <p:nvPr>
            <p:ph type="ctrTitle" hasCustomPrompt="1"/>
          </p:nvPr>
        </p:nvSpPr>
        <p:spPr>
          <a:xfrm>
            <a:off x="4654297" y="2705101"/>
            <a:ext cx="7537703" cy="2926080"/>
          </a:xfrm>
          <a:solidFill>
            <a:schemeClr val="bg1">
              <a:alpha val="93000"/>
            </a:schemeClr>
          </a:solidFill>
        </p:spPr>
        <p:txBody>
          <a:bodyPr lIns="822960" tIns="274320" rIns="822960" bIns="548640" anchor="b" anchorCtr="0">
            <a:noAutofit/>
          </a:bodyPr>
          <a:lstStyle>
            <a:lvl1pPr>
              <a:lnSpc>
                <a:spcPct val="80000"/>
              </a:lnSpc>
              <a:defRPr sz="4800"/>
            </a:lvl1pPr>
          </a:lstStyle>
          <a:p>
            <a:r>
              <a:rPr lang="en-US" sz="5400">
                <a:solidFill>
                  <a:schemeClr val="tx1"/>
                </a:solidFill>
              </a:rPr>
              <a:t>Click to add title</a:t>
            </a:r>
          </a:p>
        </p:txBody>
      </p:sp>
    </p:spTree>
    <p:extLst>
      <p:ext uri="{BB962C8B-B14F-4D97-AF65-F5344CB8AC3E}">
        <p14:creationId xmlns:p14="http://schemas.microsoft.com/office/powerpoint/2010/main" val="2143681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3">
    <p:spTree>
      <p:nvGrpSpPr>
        <p:cNvPr id="1" name=""/>
        <p:cNvGrpSpPr/>
        <p:nvPr/>
      </p:nvGrpSpPr>
      <p:grpSpPr>
        <a:xfrm>
          <a:off x="0" y="0"/>
          <a:ext cx="0" cy="0"/>
          <a:chOff x="0" y="0"/>
          <a:chExt cx="0" cy="0"/>
        </a:xfrm>
      </p:grpSpPr>
      <p:sp>
        <p:nvSpPr>
          <p:cNvPr id="6" name="Title 9">
            <a:extLst>
              <a:ext uri="{FF2B5EF4-FFF2-40B4-BE49-F238E27FC236}">
                <a16:creationId xmlns:a16="http://schemas.microsoft.com/office/drawing/2014/main" id="{8832B6D9-0469-48A5-A85E-8C5D8EF86BE3}"/>
              </a:ext>
            </a:extLst>
          </p:cNvPr>
          <p:cNvSpPr>
            <a:spLocks noGrp="1"/>
          </p:cNvSpPr>
          <p:nvPr>
            <p:ph type="title" hasCustomPrompt="1"/>
          </p:nvPr>
        </p:nvSpPr>
        <p:spPr>
          <a:xfrm>
            <a:off x="1097280" y="286603"/>
            <a:ext cx="10058400" cy="1450757"/>
          </a:xfrm>
        </p:spPr>
        <p:txBody>
          <a:bodyPr/>
          <a:lstStyle/>
          <a:p>
            <a:r>
              <a:rPr lang="en-US" sz="4800">
                <a:solidFill>
                  <a:schemeClr val="tx1"/>
                </a:solidFill>
              </a:rPr>
              <a:t>Click to add title</a:t>
            </a:r>
            <a:endParaRPr lang="en-US"/>
          </a:p>
        </p:txBody>
      </p:sp>
      <p:cxnSp>
        <p:nvCxnSpPr>
          <p:cNvPr id="7" name="Straight Connector 6">
            <a:extLst>
              <a:ext uri="{FF2B5EF4-FFF2-40B4-BE49-F238E27FC236}">
                <a16:creationId xmlns:a16="http://schemas.microsoft.com/office/drawing/2014/main" id="{C8A8F00A-3EB2-4D4D-B4A7-990BB91D746D}"/>
              </a:ext>
              <a:ext uri="{C183D7F6-B498-43B3-948B-1728B52AA6E4}">
                <adec:decorative xmlns:adec="http://schemas.microsoft.com/office/drawing/2017/decorative" val="1"/>
              </a:ext>
            </a:extLst>
          </p:cNvPr>
          <p:cNvCxnSpPr/>
          <p:nvPr userDrawn="1"/>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11">
            <a:extLst>
              <a:ext uri="{FF2B5EF4-FFF2-40B4-BE49-F238E27FC236}">
                <a16:creationId xmlns:a16="http://schemas.microsoft.com/office/drawing/2014/main" id="{4142A7E4-A56F-4FC2-A81D-36A83134A219}"/>
              </a:ext>
            </a:extLst>
          </p:cNvPr>
          <p:cNvSpPr>
            <a:spLocks noGrp="1"/>
          </p:cNvSpPr>
          <p:nvPr>
            <p:ph idx="1" hasCustomPrompt="1"/>
          </p:nvPr>
        </p:nvSpPr>
        <p:spPr>
          <a:xfrm>
            <a:off x="1097280" y="2182849"/>
            <a:ext cx="10058399" cy="3956692"/>
          </a:xfrm>
        </p:spPr>
        <p:txBody>
          <a:bodyPr lIns="91440">
            <a:normAutofit/>
          </a:bodyPr>
          <a:lstStyle>
            <a:lvl1pPr marL="0" indent="0">
              <a:spcBef>
                <a:spcPts val="1200"/>
              </a:spcBef>
              <a:spcAft>
                <a:spcPts val="200"/>
              </a:spcAft>
              <a:buFont typeface="Arial" panose="020B0604020202020204" pitchFamily="34" charset="0"/>
              <a:buNone/>
              <a:defRPr sz="2400"/>
            </a:lvl1pPr>
            <a:lvl2pPr marL="384048" indent="-182880">
              <a:spcBef>
                <a:spcPts val="1200"/>
              </a:spcBef>
              <a:spcAft>
                <a:spcPts val="200"/>
              </a:spcAft>
              <a:buClr>
                <a:schemeClr val="accent2"/>
              </a:buClr>
              <a:buFont typeface="Arial" panose="020B0604020202020204" pitchFamily="34" charset="0"/>
              <a:buChar char="•"/>
              <a:defRPr sz="2400"/>
            </a:lvl2pPr>
            <a:lvl3pPr>
              <a:spcBef>
                <a:spcPts val="1200"/>
              </a:spcBef>
              <a:spcAft>
                <a:spcPts val="200"/>
              </a:spcAft>
              <a:defRPr sz="2400"/>
            </a:lvl3pPr>
            <a:lvl4pPr>
              <a:spcBef>
                <a:spcPts val="1200"/>
              </a:spcBef>
              <a:spcAft>
                <a:spcPts val="200"/>
              </a:spcAft>
              <a:defRPr sz="2400"/>
            </a:lvl4pPr>
            <a:lvl5pPr>
              <a:spcBef>
                <a:spcPts val="1200"/>
              </a:spcBef>
              <a:spcAft>
                <a:spcPts val="200"/>
              </a:spcAft>
              <a:defRPr sz="24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a:t>Presentation Title</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20XX</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1700539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E322D5-1CC3-400A-A187-55543F0E8B93}"/>
              </a:ext>
              <a:ext uri="{C183D7F6-B498-43B3-948B-1728B52AA6E4}">
                <adec:decorative xmlns:adec="http://schemas.microsoft.com/office/drawing/2017/decorative" val="1"/>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Title 13">
            <a:extLst>
              <a:ext uri="{FF2B5EF4-FFF2-40B4-BE49-F238E27FC236}">
                <a16:creationId xmlns:a16="http://schemas.microsoft.com/office/drawing/2014/main" id="{EAD2187F-4097-47C0-8330-56262D32831D}"/>
              </a:ext>
              <a:ext uri="{C183D7F6-B498-43B3-948B-1728B52AA6E4}">
                <adec:decorative xmlns:adec="http://schemas.microsoft.com/office/drawing/2017/decorative" val="0"/>
              </a:ext>
            </a:extLst>
          </p:cNvPr>
          <p:cNvSpPr>
            <a:spLocks noGrp="1"/>
          </p:cNvSpPr>
          <p:nvPr>
            <p:ph type="title" hasCustomPrompt="1"/>
          </p:nvPr>
        </p:nvSpPr>
        <p:spPr>
          <a:xfrm>
            <a:off x="7859485" y="640080"/>
            <a:ext cx="3690257" cy="2450676"/>
          </a:xfrm>
        </p:spPr>
        <p:txBody>
          <a:bodyPr>
            <a:normAutofit/>
          </a:bodyPr>
          <a:lstStyle>
            <a:lvl1pPr>
              <a:defRPr/>
            </a:lvl1pPr>
          </a:lstStyle>
          <a:p>
            <a:r>
              <a:rPr lang="en-US"/>
              <a:t>Click to add title</a:t>
            </a:r>
          </a:p>
        </p:txBody>
      </p:sp>
      <p:cxnSp>
        <p:nvCxnSpPr>
          <p:cNvPr id="8" name="Straight Connector 7">
            <a:extLst>
              <a:ext uri="{FF2B5EF4-FFF2-40B4-BE49-F238E27FC236}">
                <a16:creationId xmlns:a16="http://schemas.microsoft.com/office/drawing/2014/main" id="{10523EF1-B104-45FE-925A-5C7906FA18C2}"/>
              </a:ext>
              <a:ext uri="{C183D7F6-B498-43B3-948B-1728B52AA6E4}">
                <adec:decorative xmlns:adec="http://schemas.microsoft.com/office/drawing/2017/decorative" val="1"/>
              </a:ext>
            </a:extLst>
          </p:cNvPr>
          <p:cNvCxnSpPr/>
          <p:nvPr userDrawn="1"/>
        </p:nvCxnSpPr>
        <p:spPr>
          <a:xfrm>
            <a:off x="7942633" y="3255512"/>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FA958037-C140-4697-8EAF-21C950A0ECC5}"/>
              </a:ext>
            </a:extLst>
          </p:cNvPr>
          <p:cNvSpPr>
            <a:spLocks noGrp="1"/>
          </p:cNvSpPr>
          <p:nvPr>
            <p:ph type="pic" sz="quarter" idx="13"/>
          </p:nvPr>
        </p:nvSpPr>
        <p:spPr>
          <a:xfrm>
            <a:off x="630936" y="640080"/>
            <a:ext cx="6912864" cy="5312664"/>
          </a:xfrm>
          <a:solidFill>
            <a:schemeClr val="accent6"/>
          </a:solidFill>
        </p:spPr>
        <p:txBody>
          <a:bodyPr>
            <a:normAutofit/>
          </a:bodyPr>
          <a:lstStyle>
            <a:lvl1pPr algn="ctr">
              <a:defRPr sz="1800"/>
            </a:lvl1pPr>
          </a:lstStyle>
          <a:p>
            <a:r>
              <a:rPr lang="en-US"/>
              <a:t>Click icon to add picture</a:t>
            </a:r>
          </a:p>
        </p:txBody>
      </p:sp>
      <p:sp>
        <p:nvSpPr>
          <p:cNvPr id="9" name="Content Placeholder 14">
            <a:extLst>
              <a:ext uri="{FF2B5EF4-FFF2-40B4-BE49-F238E27FC236}">
                <a16:creationId xmlns:a16="http://schemas.microsoft.com/office/drawing/2014/main" id="{44613BB0-E0E0-4B1C-9926-EBE53B5420E1}"/>
              </a:ext>
            </a:extLst>
          </p:cNvPr>
          <p:cNvSpPr>
            <a:spLocks noGrp="1"/>
          </p:cNvSpPr>
          <p:nvPr>
            <p:ph idx="1" hasCustomPrompt="1"/>
          </p:nvPr>
        </p:nvSpPr>
        <p:spPr>
          <a:xfrm>
            <a:off x="7859485" y="3429000"/>
            <a:ext cx="3690257" cy="2440094"/>
          </a:xfrm>
        </p:spPr>
        <p:txBody>
          <a:bodyPr lIns="91440">
            <a:normAutofit/>
          </a:bodyPr>
          <a:lstStyle>
            <a:lvl1pPr marL="0" indent="0">
              <a:buNone/>
              <a:defRPr/>
            </a:lvl1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a:t>Presentation Title</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20XX</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17866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Pictur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1278294"/>
            <a:ext cx="5000318" cy="4904141"/>
          </a:xfrm>
        </p:spPr>
        <p:txBody>
          <a:bodyPr anchor="b">
            <a:normAutofit/>
          </a:bodyPr>
          <a:lstStyle>
            <a:lvl1pPr>
              <a:defRPr sz="3600"/>
            </a:lvl1pPr>
          </a:lstStyle>
          <a:p>
            <a:r>
              <a:rPr lang="en-US"/>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6642169" y="-1"/>
            <a:ext cx="4635426" cy="6857999"/>
          </a:xfrm>
        </p:spPr>
        <p:txBody>
          <a:bodyPr>
            <a:normAutofit/>
          </a:bodyPr>
          <a:lstStyle>
            <a:lvl1pPr marL="0" indent="0" algn="ctr">
              <a:buNone/>
              <a:defRPr sz="2000"/>
            </a:lvl1pPr>
          </a:lstStyle>
          <a:p>
            <a:r>
              <a:rPr lang="en-US"/>
              <a:t>Click icon to add picture</a:t>
            </a:r>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4676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5" y="503852"/>
            <a:ext cx="9150675" cy="1427585"/>
          </a:xfrm>
        </p:spPr>
        <p:txBody>
          <a:bodyPr lIns="0">
            <a:normAutofit/>
          </a:bodyPr>
          <a:lstStyle>
            <a:lvl1pPr>
              <a:defRPr sz="3600"/>
            </a:lvl1pPr>
          </a:lstStyle>
          <a:p>
            <a:r>
              <a:rPr lang="en-US"/>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50153" y="2108722"/>
            <a:ext cx="8552264" cy="4119463"/>
          </a:xfrm>
        </p:spPr>
        <p:txBody>
          <a:bodyPr lIns="0" tIns="0" rIns="0" bIns="0">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5DABAFC1-3E76-DCE6-3A6D-E0020C5BE8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848437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1288" y="-8468"/>
            <a:ext cx="12228421"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461" y="4050835"/>
            <a:ext cx="776895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0A74246-23F0-4A0B-9DD4-574C01F62A70}"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7D131-72E7-43E2-959F-759FA7E0416C}" type="slidenum">
              <a:rPr lang="en-US" smtClean="0"/>
              <a:t>‹#›</a:t>
            </a:fld>
            <a:endParaRPr lang="en-US"/>
          </a:p>
        </p:txBody>
      </p:sp>
    </p:spTree>
    <p:extLst>
      <p:ext uri="{BB962C8B-B14F-4D97-AF65-F5344CB8AC3E}">
        <p14:creationId xmlns:p14="http://schemas.microsoft.com/office/powerpoint/2010/main" val="12516177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A74246-23F0-4A0B-9DD4-574C01F62A70}"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7D131-72E7-43E2-959F-759FA7E0416C}" type="slidenum">
              <a:rPr lang="en-US" smtClean="0"/>
              <a:t>‹#›</a:t>
            </a:fld>
            <a:endParaRPr lang="en-US"/>
          </a:p>
        </p:txBody>
      </p:sp>
    </p:spTree>
    <p:extLst>
      <p:ext uri="{BB962C8B-B14F-4D97-AF65-F5344CB8AC3E}">
        <p14:creationId xmlns:p14="http://schemas.microsoft.com/office/powerpoint/2010/main" val="3262743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r>
              <a:rPr lang="en-US"/>
              <a:t>20XX</a:t>
            </a:r>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509187820"/>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812798" y="4527448"/>
            <a:ext cx="8463620"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A74246-23F0-4A0B-9DD4-574C01F62A70}"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7D131-72E7-43E2-959F-759FA7E0416C}" type="slidenum">
              <a:rPr lang="en-US" smtClean="0"/>
              <a:t>‹#›</a:t>
            </a:fld>
            <a:endParaRPr lang="en-US"/>
          </a:p>
        </p:txBody>
      </p:sp>
    </p:spTree>
    <p:extLst>
      <p:ext uri="{BB962C8B-B14F-4D97-AF65-F5344CB8AC3E}">
        <p14:creationId xmlns:p14="http://schemas.microsoft.com/office/powerpoint/2010/main" val="24965429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en-US"/>
              <a:t>Click to edit Master title style</a:t>
            </a:r>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A74246-23F0-4A0B-9DD4-574C01F62A70}" type="datetimeFigureOut">
              <a:rPr lang="en-US" smtClean="0"/>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77D131-72E7-43E2-959F-759FA7E0416C}" type="slidenum">
              <a:rPr lang="en-US" smtClean="0"/>
              <a:t>‹#›</a:t>
            </a:fld>
            <a:endParaRPr lang="en-US"/>
          </a:p>
        </p:txBody>
      </p:sp>
    </p:spTree>
    <p:extLst>
      <p:ext uri="{BB962C8B-B14F-4D97-AF65-F5344CB8AC3E}">
        <p14:creationId xmlns:p14="http://schemas.microsoft.com/office/powerpoint/2010/main" val="2307859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A74246-23F0-4A0B-9DD4-574C01F62A70}" type="datetimeFigureOut">
              <a:rPr lang="en-US" smtClean="0"/>
              <a:t>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77D131-72E7-43E2-959F-759FA7E0416C}" type="slidenum">
              <a:rPr lang="en-US" smtClean="0"/>
              <a:t>‹#›</a:t>
            </a:fld>
            <a:endParaRPr lang="en-US"/>
          </a:p>
        </p:txBody>
      </p:sp>
    </p:spTree>
    <p:extLst>
      <p:ext uri="{BB962C8B-B14F-4D97-AF65-F5344CB8AC3E}">
        <p14:creationId xmlns:p14="http://schemas.microsoft.com/office/powerpoint/2010/main" val="25780548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00A74246-23F0-4A0B-9DD4-574C01F62A70}" type="datetimeFigureOut">
              <a:rPr lang="en-US" smtClean="0"/>
              <a:t>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77D131-72E7-43E2-959F-759FA7E0416C}" type="slidenum">
              <a:rPr lang="en-US" smtClean="0"/>
              <a:t>‹#›</a:t>
            </a:fld>
            <a:endParaRPr lang="en-US"/>
          </a:p>
        </p:txBody>
      </p:sp>
    </p:spTree>
    <p:extLst>
      <p:ext uri="{BB962C8B-B14F-4D97-AF65-F5344CB8AC3E}">
        <p14:creationId xmlns:p14="http://schemas.microsoft.com/office/powerpoint/2010/main" val="35941213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A74246-23F0-4A0B-9DD4-574C01F62A70}" type="datetimeFigureOut">
              <a:rPr lang="en-US" smtClean="0"/>
              <a:t>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77D131-72E7-43E2-959F-759FA7E0416C}" type="slidenum">
              <a:rPr lang="en-US" smtClean="0"/>
              <a:t>‹#›</a:t>
            </a:fld>
            <a:endParaRPr lang="en-US"/>
          </a:p>
        </p:txBody>
      </p:sp>
    </p:spTree>
    <p:extLst>
      <p:ext uri="{BB962C8B-B14F-4D97-AF65-F5344CB8AC3E}">
        <p14:creationId xmlns:p14="http://schemas.microsoft.com/office/powerpoint/2010/main" val="16520013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1701" y="514926"/>
            <a:ext cx="4514716"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0A74246-23F0-4A0B-9DD4-574C01F62A70}" type="datetimeFigureOut">
              <a:rPr lang="en-US" smtClean="0"/>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77D131-72E7-43E2-959F-759FA7E0416C}" type="slidenum">
              <a:rPr lang="en-US" smtClean="0"/>
              <a:t>‹#›</a:t>
            </a:fld>
            <a:endParaRPr lang="en-US"/>
          </a:p>
        </p:txBody>
      </p:sp>
    </p:spTree>
    <p:extLst>
      <p:ext uri="{BB962C8B-B14F-4D97-AF65-F5344CB8AC3E}">
        <p14:creationId xmlns:p14="http://schemas.microsoft.com/office/powerpoint/2010/main" val="5244658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812799" y="609600"/>
            <a:ext cx="8463619"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A74246-23F0-4A0B-9DD4-574C01F62A70}" type="datetimeFigureOut">
              <a:rPr lang="en-US" smtClean="0"/>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77D131-72E7-43E2-959F-759FA7E0416C}" type="slidenum">
              <a:rPr lang="en-US" smtClean="0"/>
              <a:t>‹#›</a:t>
            </a:fld>
            <a:endParaRPr lang="en-US"/>
          </a:p>
        </p:txBody>
      </p:sp>
    </p:spTree>
    <p:extLst>
      <p:ext uri="{BB962C8B-B14F-4D97-AF65-F5344CB8AC3E}">
        <p14:creationId xmlns:p14="http://schemas.microsoft.com/office/powerpoint/2010/main" val="35229741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A74246-23F0-4A0B-9DD4-574C01F62A70}"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7D131-72E7-43E2-959F-759FA7E0416C}" type="slidenum">
              <a:rPr lang="en-US" smtClean="0"/>
              <a:t>‹#›</a:t>
            </a:fld>
            <a:endParaRPr lang="en-US"/>
          </a:p>
        </p:txBody>
      </p:sp>
    </p:spTree>
    <p:extLst>
      <p:ext uri="{BB962C8B-B14F-4D97-AF65-F5344CB8AC3E}">
        <p14:creationId xmlns:p14="http://schemas.microsoft.com/office/powerpoint/2010/main" val="2227723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A74246-23F0-4A0B-9DD4-574C01F62A70}"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7D131-72E7-43E2-959F-759FA7E0416C}" type="slidenum">
              <a:rPr lang="en-US" smtClean="0"/>
              <a:t>‹#›</a:t>
            </a:fld>
            <a:endParaRPr lang="en-US"/>
          </a:p>
        </p:txBody>
      </p:sp>
      <p:sp>
        <p:nvSpPr>
          <p:cNvPr id="24" name="TextBox 23"/>
          <p:cNvSpPr txBox="1"/>
          <p:nvPr/>
        </p:nvSpPr>
        <p:spPr>
          <a:xfrm>
            <a:off x="643615" y="790378"/>
            <a:ext cx="60975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996933" y="2886556"/>
            <a:ext cx="60975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55844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A74246-23F0-4A0B-9DD4-574C01F62A70}"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7D131-72E7-43E2-959F-759FA7E0416C}" type="slidenum">
              <a:rPr lang="en-US" smtClean="0"/>
              <a:t>‹#›</a:t>
            </a:fld>
            <a:endParaRPr lang="en-US"/>
          </a:p>
        </p:txBody>
      </p:sp>
    </p:spTree>
    <p:extLst>
      <p:ext uri="{BB962C8B-B14F-4D97-AF65-F5344CB8AC3E}">
        <p14:creationId xmlns:p14="http://schemas.microsoft.com/office/powerpoint/2010/main" val="784740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r>
              <a:rPr lang="en-US"/>
              <a:t>20XX</a:t>
            </a:r>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r>
              <a:rPr lang="en-US"/>
              <a:t>Presentation Title</a:t>
            </a:r>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723323613"/>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A74246-23F0-4A0B-9DD4-574C01F62A70}"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7D131-72E7-43E2-959F-759FA7E0416C}" type="slidenum">
              <a:rPr lang="en-US" smtClean="0"/>
              <a:t>‹#›</a:t>
            </a:fld>
            <a:endParaRPr lang="en-US"/>
          </a:p>
        </p:txBody>
      </p:sp>
      <p:sp>
        <p:nvSpPr>
          <p:cNvPr id="24" name="TextBox 23"/>
          <p:cNvSpPr txBox="1"/>
          <p:nvPr/>
        </p:nvSpPr>
        <p:spPr>
          <a:xfrm>
            <a:off x="643615" y="790378"/>
            <a:ext cx="60975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996933" y="2886556"/>
            <a:ext cx="60975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00263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A74246-23F0-4A0B-9DD4-574C01F62A70}"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7D131-72E7-43E2-959F-759FA7E0416C}" type="slidenum">
              <a:rPr lang="en-US" smtClean="0"/>
              <a:t>‹#›</a:t>
            </a:fld>
            <a:endParaRPr lang="en-US"/>
          </a:p>
        </p:txBody>
      </p:sp>
    </p:spTree>
    <p:extLst>
      <p:ext uri="{BB962C8B-B14F-4D97-AF65-F5344CB8AC3E}">
        <p14:creationId xmlns:p14="http://schemas.microsoft.com/office/powerpoint/2010/main" val="42176448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A74246-23F0-4A0B-9DD4-574C01F62A70}"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7D131-72E7-43E2-959F-759FA7E0416C}" type="slidenum">
              <a:rPr lang="en-US" smtClean="0"/>
              <a:t>‹#›</a:t>
            </a:fld>
            <a:endParaRPr lang="en-US"/>
          </a:p>
        </p:txBody>
      </p:sp>
    </p:spTree>
    <p:extLst>
      <p:ext uri="{BB962C8B-B14F-4D97-AF65-F5344CB8AC3E}">
        <p14:creationId xmlns:p14="http://schemas.microsoft.com/office/powerpoint/2010/main" val="20935619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A74246-23F0-4A0B-9DD4-574C01F62A70}"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7D131-72E7-43E2-959F-759FA7E0416C}" type="slidenum">
              <a:rPr lang="en-US" smtClean="0"/>
              <a:t>‹#›</a:t>
            </a:fld>
            <a:endParaRPr lang="en-US"/>
          </a:p>
        </p:txBody>
      </p:sp>
    </p:spTree>
    <p:extLst>
      <p:ext uri="{BB962C8B-B14F-4D97-AF65-F5344CB8AC3E}">
        <p14:creationId xmlns:p14="http://schemas.microsoft.com/office/powerpoint/2010/main" val="21034115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Secondary slides USG Widescreen grey">
    <p:spTree>
      <p:nvGrpSpPr>
        <p:cNvPr id="1" name=""/>
        <p:cNvGrpSpPr/>
        <p:nvPr/>
      </p:nvGrpSpPr>
      <p:grpSpPr>
        <a:xfrm>
          <a:off x="0" y="0"/>
          <a:ext cx="0" cy="0"/>
          <a:chOff x="0" y="0"/>
          <a:chExt cx="0" cy="0"/>
        </a:xfrm>
      </p:grpSpPr>
      <p:sp>
        <p:nvSpPr>
          <p:cNvPr id="2" name="Title 1"/>
          <p:cNvSpPr>
            <a:spLocks noGrp="1"/>
          </p:cNvSpPr>
          <p:nvPr>
            <p:ph type="title"/>
          </p:nvPr>
        </p:nvSpPr>
        <p:spPr>
          <a:xfrm>
            <a:off x="1625600" y="274639"/>
            <a:ext cx="9956800" cy="1143000"/>
          </a:xfrm>
        </p:spPr>
        <p:txBody>
          <a:bodyPr/>
          <a:lstStyle/>
          <a:p>
            <a:r>
              <a:rPr lang="en-US"/>
              <a:t>Click to edit Master title style</a:t>
            </a:r>
          </a:p>
        </p:txBody>
      </p:sp>
      <p:sp>
        <p:nvSpPr>
          <p:cNvPr id="3" name="Content Placeholder 2"/>
          <p:cNvSpPr>
            <a:spLocks noGrp="1"/>
          </p:cNvSpPr>
          <p:nvPr>
            <p:ph idx="1"/>
          </p:nvPr>
        </p:nvSpPr>
        <p:spPr/>
        <p:txBody>
          <a:bodyPr/>
          <a:lstStyle>
            <a:lvl2pPr>
              <a:defRPr>
                <a:latin typeface="Century Gothic"/>
                <a:cs typeface="Century Gothic"/>
              </a:defRPr>
            </a:lvl2pPr>
            <a:lvl3pPr>
              <a:defRPr>
                <a:latin typeface="Century Gothic"/>
                <a:cs typeface="Century Gothic"/>
              </a:defRPr>
            </a:lvl3pPr>
            <a:lvl4pPr>
              <a:defRPr>
                <a:latin typeface="Century Gothic"/>
                <a:cs typeface="Century Gothic"/>
              </a:defRPr>
            </a:lvl4pPr>
            <a:lvl5pPr>
              <a:defRPr>
                <a:latin typeface="Century Gothic"/>
                <a:cs typeface="Century Gothi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64336152-522D-534E-A387-BE770A7CAF94}" type="slidenum">
              <a:rPr lang="en-US" smtClean="0"/>
              <a:pPr/>
              <a:t>‹#›</a:t>
            </a:fld>
            <a:endParaRPr lang="en-US"/>
          </a:p>
        </p:txBody>
      </p:sp>
    </p:spTree>
    <p:extLst>
      <p:ext uri="{BB962C8B-B14F-4D97-AF65-F5344CB8AC3E}">
        <p14:creationId xmlns:p14="http://schemas.microsoft.com/office/powerpoint/2010/main" val="491847991"/>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1600201"/>
            <a:ext cx="4876800" cy="4343400"/>
          </a:xfrm>
        </p:spPr>
        <p:txBody>
          <a:bodyPr/>
          <a:lstStyle>
            <a:lvl1pPr>
              <a:defRPr sz="2800"/>
            </a:lvl1pPr>
            <a:lvl2pPr>
              <a:defRPr sz="2400">
                <a:latin typeface="Century Gothic"/>
                <a:cs typeface="Century Gothic"/>
              </a:defRPr>
            </a:lvl2pPr>
            <a:lvl3pPr>
              <a:defRPr sz="2000">
                <a:latin typeface="Century Gothic"/>
                <a:cs typeface="Century Gothic"/>
              </a:defRPr>
            </a:lvl3pPr>
            <a:lvl4pPr>
              <a:defRPr sz="1800">
                <a:latin typeface="Century Gothic"/>
                <a:cs typeface="Century Gothic"/>
              </a:defRPr>
            </a:lvl4pPr>
            <a:lvl5pPr>
              <a:defRPr sz="1800">
                <a:latin typeface="Century Gothic"/>
                <a:cs typeface="Century Gothic"/>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080000" cy="4343400"/>
          </a:xfrm>
        </p:spPr>
        <p:txBody>
          <a:bodyPr/>
          <a:lstStyle>
            <a:lvl1pPr>
              <a:defRPr sz="2800"/>
            </a:lvl1pPr>
            <a:lvl2pPr>
              <a:defRPr sz="2400">
                <a:latin typeface="Century Gothic"/>
                <a:cs typeface="Century Gothic"/>
              </a:defRPr>
            </a:lvl2pPr>
            <a:lvl3pPr>
              <a:defRPr sz="2000">
                <a:latin typeface="Century Gothic"/>
                <a:cs typeface="Century Gothic"/>
              </a:defRPr>
            </a:lvl3pPr>
            <a:lvl4pPr>
              <a:defRPr sz="1800">
                <a:latin typeface="Century Gothic"/>
                <a:cs typeface="Century Gothic"/>
              </a:defRPr>
            </a:lvl4pPr>
            <a:lvl5pPr>
              <a:defRPr sz="1800">
                <a:latin typeface="Century Gothic"/>
                <a:cs typeface="Century Gothic"/>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64336152-522D-534E-A387-BE770A7CAF94}" type="slidenum">
              <a:rPr lang="en-US" smtClean="0"/>
              <a:pPr/>
              <a:t>‹#›</a:t>
            </a:fld>
            <a:endParaRPr lang="en-US"/>
          </a:p>
        </p:txBody>
      </p:sp>
    </p:spTree>
    <p:extLst>
      <p:ext uri="{BB962C8B-B14F-4D97-AF65-F5344CB8AC3E}">
        <p14:creationId xmlns:p14="http://schemas.microsoft.com/office/powerpoint/2010/main" val="34987842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389717" y="5367340"/>
            <a:ext cx="7315200" cy="6524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p>
            <a:fld id="{64336152-522D-534E-A387-BE770A7CAF94}" type="slidenum">
              <a:rPr lang="en-US" smtClean="0"/>
              <a:pPr/>
              <a:t>‹#›</a:t>
            </a:fld>
            <a:endParaRPr lang="en-US"/>
          </a:p>
        </p:txBody>
      </p:sp>
    </p:spTree>
    <p:extLst>
      <p:ext uri="{BB962C8B-B14F-4D97-AF65-F5344CB8AC3E}">
        <p14:creationId xmlns:p14="http://schemas.microsoft.com/office/powerpoint/2010/main" val="26433959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6922"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689600" y="273053"/>
            <a:ext cx="5892800" cy="5594349"/>
          </a:xfrm>
        </p:spPr>
        <p:txBody>
          <a:bodyPr/>
          <a:lstStyle>
            <a:lvl1pPr>
              <a:defRPr sz="3200"/>
            </a:lvl1pPr>
            <a:lvl2pPr>
              <a:defRPr sz="2800">
                <a:latin typeface="Century Gothic"/>
                <a:cs typeface="Century Gothic"/>
              </a:defRPr>
            </a:lvl2pPr>
            <a:lvl3pPr>
              <a:defRPr sz="2400">
                <a:latin typeface="Century Gothic"/>
                <a:cs typeface="Century Gothic"/>
              </a:defRPr>
            </a:lvl3pPr>
            <a:lvl4pPr>
              <a:defRPr sz="2000">
                <a:latin typeface="Century Gothic"/>
                <a:cs typeface="Century Gothic"/>
              </a:defRPr>
            </a:lvl4pPr>
            <a:lvl5pPr>
              <a:defRPr sz="2000">
                <a:latin typeface="Century Gothic"/>
                <a:cs typeface="Century Gothic"/>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76922" y="1435103"/>
            <a:ext cx="4011084" cy="4432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p>
            <a:fld id="{64336152-522D-534E-A387-BE770A7CAF94}" type="slidenum">
              <a:rPr lang="en-US" smtClean="0"/>
              <a:pPr/>
              <a:t>‹#›</a:t>
            </a:fld>
            <a:endParaRPr lang="en-US"/>
          </a:p>
        </p:txBody>
      </p:sp>
    </p:spTree>
    <p:extLst>
      <p:ext uri="{BB962C8B-B14F-4D97-AF65-F5344CB8AC3E}">
        <p14:creationId xmlns:p14="http://schemas.microsoft.com/office/powerpoint/2010/main" val="39847922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5" y="690511"/>
            <a:ext cx="5185821" cy="5253089"/>
          </a:xfrm>
        </p:spPr>
        <p:txBody>
          <a:bodyPr anchor="b">
            <a:normAutofit/>
          </a:bodyPr>
          <a:lstStyle>
            <a:lvl1pPr>
              <a:defRPr sz="6000">
                <a:solidFill>
                  <a:schemeClr val="bg1"/>
                </a:solidFill>
              </a:defRPr>
            </a:lvl1pPr>
          </a:lstStyle>
          <a:p>
            <a:r>
              <a:rPr lang="en-US"/>
              <a:t>Click to add title</a:t>
            </a:r>
          </a:p>
        </p:txBody>
      </p:sp>
    </p:spTree>
    <p:extLst>
      <p:ext uri="{BB962C8B-B14F-4D97-AF65-F5344CB8AC3E}">
        <p14:creationId xmlns:p14="http://schemas.microsoft.com/office/powerpoint/2010/main" val="9367482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genda 1">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55583" y="737115"/>
            <a:ext cx="4640418" cy="5407091"/>
          </a:xfrm>
        </p:spPr>
        <p:txBody>
          <a:bodyPr lIns="0">
            <a:normAutofit/>
          </a:bodyPr>
          <a:lstStyle>
            <a:lvl1pPr>
              <a:defRPr sz="3600"/>
            </a:lvl1pPr>
          </a:lstStyle>
          <a:p>
            <a:r>
              <a:rPr lang="en-US"/>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6388461" y="737115"/>
            <a:ext cx="4449712" cy="5407091"/>
          </a:xfrm>
        </p:spPr>
        <p:txBody>
          <a:bodyPr lIns="0" tIns="0" rIns="0" bIns="0" anchor="ctr">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4E9F5D75-1D8F-F695-81F8-4A6D0C67821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977107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r>
              <a:rPr lang="en-US"/>
              <a:t>20XX</a:t>
            </a:r>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r>
              <a:rPr lang="en-US"/>
              <a:t>Presentation Title</a:t>
            </a:r>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127084894"/>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1278294"/>
            <a:ext cx="5000318" cy="4904141"/>
          </a:xfrm>
        </p:spPr>
        <p:txBody>
          <a:bodyPr anchor="b">
            <a:normAutofit/>
          </a:bodyPr>
          <a:lstStyle>
            <a:lvl1pPr>
              <a:defRPr sz="3600"/>
            </a:lvl1pPr>
          </a:lstStyle>
          <a:p>
            <a:r>
              <a:rPr lang="en-US"/>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6642169" y="-1"/>
            <a:ext cx="4635426" cy="6857999"/>
          </a:xfrm>
        </p:spPr>
        <p:txBody>
          <a:bodyPr>
            <a:normAutofit/>
          </a:bodyPr>
          <a:lstStyle>
            <a:lvl1pPr marL="0" indent="0" algn="ctr">
              <a:buNone/>
              <a:defRPr sz="2000"/>
            </a:lvl1pPr>
          </a:lstStyle>
          <a:p>
            <a:r>
              <a:rPr lang="en-US"/>
              <a:t>Click icon to add picture</a:t>
            </a:r>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80215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Subtitl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3508311"/>
            <a:ext cx="9923770" cy="1438762"/>
          </a:xfrm>
        </p:spPr>
        <p:txBody>
          <a:bodyPr anchor="b">
            <a:normAutofit/>
          </a:bodyPr>
          <a:lstStyle>
            <a:lvl1pPr>
              <a:defRPr sz="3600"/>
            </a:lvl1pPr>
          </a:lstStyle>
          <a:p>
            <a:r>
              <a:rPr lang="en-US"/>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915600" y="0"/>
            <a:ext cx="10361995" cy="3429000"/>
          </a:xfrm>
        </p:spPr>
        <p:txBody>
          <a:bodyPr>
            <a:normAutofit/>
          </a:bodyPr>
          <a:lstStyle>
            <a:lvl1pPr marL="0" indent="0" algn="ctr">
              <a:buNone/>
              <a:defRPr sz="2000"/>
            </a:lvl1pPr>
          </a:lstStyle>
          <a:p>
            <a:r>
              <a:rPr lang="en-US"/>
              <a:t>Click icon to add picture</a:t>
            </a:r>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12">
            <a:extLst>
              <a:ext uri="{FF2B5EF4-FFF2-40B4-BE49-F238E27FC236}">
                <a16:creationId xmlns:a16="http://schemas.microsoft.com/office/drawing/2014/main" id="{D179113D-0374-3934-841E-56AD5AFCF977}"/>
              </a:ext>
            </a:extLst>
          </p:cNvPr>
          <p:cNvSpPr>
            <a:spLocks noGrp="1"/>
          </p:cNvSpPr>
          <p:nvPr>
            <p:ph type="body" sz="quarter" idx="12" hasCustomPrompt="1"/>
          </p:nvPr>
        </p:nvSpPr>
        <p:spPr>
          <a:xfrm>
            <a:off x="1353828" y="5228488"/>
            <a:ext cx="9923770" cy="1368256"/>
          </a:xfrm>
          <a:prstGeom prst="rect">
            <a:avLst/>
          </a:prstGeom>
        </p:spPr>
        <p:txBody>
          <a:bodyPr anchor="t">
            <a:normAutofit/>
          </a:bodyPr>
          <a:lstStyle>
            <a:lvl1pPr marL="0" indent="0" algn="l">
              <a:lnSpc>
                <a:spcPct val="80000"/>
              </a:lnSpc>
              <a:spcBef>
                <a:spcPts val="0"/>
              </a:spcBef>
              <a:buNone/>
              <a:defRPr sz="2000" spc="0" baseline="0">
                <a:solidFill>
                  <a:schemeClr val="tx1"/>
                </a:solidFill>
                <a:latin typeface="+mn-lt"/>
              </a:defRPr>
            </a:lvl1pPr>
          </a:lstStyle>
          <a:p>
            <a:pPr lvl="0"/>
            <a:r>
              <a:rPr lang="en-US"/>
              <a:t>Click to add subtitle</a:t>
            </a:r>
          </a:p>
        </p:txBody>
      </p:sp>
    </p:spTree>
    <p:extLst>
      <p:ext uri="{BB962C8B-B14F-4D97-AF65-F5344CB8AC3E}">
        <p14:creationId xmlns:p14="http://schemas.microsoft.com/office/powerpoint/2010/main" val="26584346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5" y="503852"/>
            <a:ext cx="9150675" cy="1427585"/>
          </a:xfrm>
        </p:spPr>
        <p:txBody>
          <a:bodyPr lIns="0">
            <a:normAutofit/>
          </a:bodyPr>
          <a:lstStyle>
            <a:lvl1pPr>
              <a:defRPr sz="3600"/>
            </a:lvl1pPr>
          </a:lstStyle>
          <a:p>
            <a:r>
              <a:rPr lang="en-US"/>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50153" y="2108722"/>
            <a:ext cx="8552264" cy="4119463"/>
          </a:xfrm>
        </p:spPr>
        <p:txBody>
          <a:bodyPr lIns="0" tIns="0" rIns="0" bIns="0">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5DABAFC1-3E76-DCE6-3A6D-E0020C5BE8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32477307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6"/>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07175C5-CB2F-2BAC-3704-54DCD1BF043F}"/>
              </a:ext>
            </a:extLst>
          </p:cNvPr>
          <p:cNvSpPr>
            <a:spLocks noGrp="1"/>
          </p:cNvSpPr>
          <p:nvPr>
            <p:ph type="title" hasCustomPrompt="1"/>
          </p:nvPr>
        </p:nvSpPr>
        <p:spPr>
          <a:xfrm>
            <a:off x="1038031" y="1068169"/>
            <a:ext cx="10115939" cy="2681549"/>
          </a:xfrm>
        </p:spPr>
        <p:txBody>
          <a:bodyPr anchor="b"/>
          <a:lstStyle>
            <a:lvl1pPr algn="ctr">
              <a:defRPr>
                <a:solidFill>
                  <a:schemeClr val="bg1"/>
                </a:solidFill>
              </a:defRPr>
            </a:lvl1pPr>
          </a:lstStyle>
          <a:p>
            <a:r>
              <a:rPr lang="en-US"/>
              <a:t>Click to add title</a:t>
            </a:r>
          </a:p>
        </p:txBody>
      </p:sp>
      <p:sp>
        <p:nvSpPr>
          <p:cNvPr id="5" name="Rectangle 4">
            <a:extLst>
              <a:ext uri="{FF2B5EF4-FFF2-40B4-BE49-F238E27FC236}">
                <a16:creationId xmlns:a16="http://schemas.microsoft.com/office/drawing/2014/main" id="{3901905E-33E7-852F-94E3-8E100B3D1E4A}"/>
              </a:ext>
              <a:ext uri="{C183D7F6-B498-43B3-948B-1728B52AA6E4}">
                <adec:decorative xmlns:adec="http://schemas.microsoft.com/office/drawing/2017/decorative" val="1"/>
              </a:ext>
            </a:extLst>
          </p:cNvPr>
          <p:cNvSpPr/>
          <p:nvPr userDrawn="1"/>
        </p:nvSpPr>
        <p:spPr>
          <a:xfrm>
            <a:off x="914400" y="914400"/>
            <a:ext cx="10363200" cy="50292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B7799F7-CBB1-9649-7D06-F7EEFD4F0183}"/>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1AFC5CA-DB29-4B8C-C004-72E4EC761C3B}"/>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2">
            <a:extLst>
              <a:ext uri="{FF2B5EF4-FFF2-40B4-BE49-F238E27FC236}">
                <a16:creationId xmlns:a16="http://schemas.microsoft.com/office/drawing/2014/main" id="{E3CB2D2A-7172-87CE-D493-DAF52D62EBFC}"/>
              </a:ext>
            </a:extLst>
          </p:cNvPr>
          <p:cNvSpPr>
            <a:spLocks noGrp="1"/>
          </p:cNvSpPr>
          <p:nvPr>
            <p:ph type="body" sz="quarter" idx="12" hasCustomPrompt="1"/>
          </p:nvPr>
        </p:nvSpPr>
        <p:spPr>
          <a:xfrm>
            <a:off x="1038031" y="4027047"/>
            <a:ext cx="10115939" cy="1762783"/>
          </a:xfrm>
          <a:prstGeom prst="rect">
            <a:avLst/>
          </a:prstGeom>
        </p:spPr>
        <p:txBody>
          <a:bodyPr anchor="t">
            <a:normAutofit/>
          </a:bodyPr>
          <a:lstStyle>
            <a:lvl1pPr marL="0" indent="0" algn="ctr">
              <a:lnSpc>
                <a:spcPct val="80000"/>
              </a:lnSpc>
              <a:spcBef>
                <a:spcPts val="0"/>
              </a:spcBef>
              <a:buNone/>
              <a:defRPr sz="2000" spc="0" baseline="0">
                <a:solidFill>
                  <a:schemeClr val="bg1"/>
                </a:solidFill>
                <a:latin typeface="+mn-lt"/>
              </a:defRPr>
            </a:lvl1pPr>
          </a:lstStyle>
          <a:p>
            <a:pPr lvl="0"/>
            <a:r>
              <a:rPr lang="en-US"/>
              <a:t>Click to add subtitle</a:t>
            </a:r>
          </a:p>
        </p:txBody>
      </p:sp>
    </p:spTree>
    <p:extLst>
      <p:ext uri="{BB962C8B-B14F-4D97-AF65-F5344CB8AC3E}">
        <p14:creationId xmlns:p14="http://schemas.microsoft.com/office/powerpoint/2010/main" val="28531113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2 Content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68814" y="2057401"/>
            <a:ext cx="4627186"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668185" y="2057401"/>
            <a:ext cx="4609399"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1D40DF0B-6602-19D4-3110-4659C28780D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21901660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2 Content 3">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4" name="Content Placeholder 7">
            <a:extLst>
              <a:ext uri="{FF2B5EF4-FFF2-40B4-BE49-F238E27FC236}">
                <a16:creationId xmlns:a16="http://schemas.microsoft.com/office/drawing/2014/main" id="{C355854D-70C0-E6E1-2A0C-284D00A21AEC}"/>
              </a:ext>
            </a:extLst>
          </p:cNvPr>
          <p:cNvSpPr>
            <a:spLocks noGrp="1"/>
          </p:cNvSpPr>
          <p:nvPr>
            <p:ph sz="quarter" idx="12" hasCustomPrompt="1"/>
          </p:nvPr>
        </p:nvSpPr>
        <p:spPr>
          <a:xfrm>
            <a:off x="1468815" y="2057401"/>
            <a:ext cx="3068678" cy="4119463"/>
          </a:xfrm>
        </p:spPr>
        <p:txBody>
          <a:bodyPr lIns="0">
            <a:normAutofit/>
          </a:bodyPr>
          <a:lstStyle>
            <a:lvl1pPr marL="320040" indent="-320040">
              <a:lnSpc>
                <a:spcPct val="100000"/>
              </a:lnSpc>
              <a:spcBef>
                <a:spcPts val="0"/>
              </a:spcBef>
              <a:spcAft>
                <a:spcPts val="1200"/>
              </a:spcAft>
              <a:buFont typeface="+mj-lt"/>
              <a:buAutoNum type="arabicPeriod"/>
              <a:defRPr sz="2000"/>
            </a:lvl1pPr>
            <a:lvl2pPr marL="457200" indent="-320040">
              <a:lnSpc>
                <a:spcPct val="100000"/>
              </a:lnSpc>
              <a:spcBef>
                <a:spcPts val="1000"/>
              </a:spcBef>
              <a:spcAft>
                <a:spcPts val="1200"/>
              </a:spcAft>
              <a:buFont typeface="+mj-lt"/>
              <a:buAutoNum type="alphaLcPeriod"/>
              <a:defRPr sz="2000"/>
            </a:lvl2pPr>
            <a:lvl3pPr marL="914400" indent="-320040">
              <a:spcBef>
                <a:spcPts val="1000"/>
              </a:spcBef>
              <a:spcAft>
                <a:spcPts val="1200"/>
              </a:spcAft>
              <a:buFont typeface="+mj-lt"/>
              <a:buAutoNum type="arabicParenR"/>
              <a:defRPr sz="2000"/>
            </a:lvl3pPr>
            <a:lvl4pPr marL="1371600" indent="-320040">
              <a:spcBef>
                <a:spcPts val="1000"/>
              </a:spcBef>
              <a:spcAft>
                <a:spcPts val="1200"/>
              </a:spcAft>
              <a:buFont typeface="+mj-lt"/>
              <a:buAutoNum type="alphaLcParenR"/>
              <a:defRPr sz="2000"/>
            </a:lvl4pPr>
            <a:lvl5pPr marL="1828800" indent="-320040">
              <a:spcBef>
                <a:spcPts val="1000"/>
              </a:spcBef>
              <a:spcAft>
                <a:spcPts val="1200"/>
              </a:spcAft>
              <a:buFont typeface="+mj-lt"/>
              <a:buAutoNum type="romanLcPeriod"/>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5191727" y="2057401"/>
            <a:ext cx="6085857"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D7B331F9-6D4A-5020-969F-E961AF374E19}"/>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13081153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Picture and Content">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8" name="Picture Placeholder 7">
            <a:extLst>
              <a:ext uri="{FF2B5EF4-FFF2-40B4-BE49-F238E27FC236}">
                <a16:creationId xmlns:a16="http://schemas.microsoft.com/office/drawing/2014/main" id="{357912CB-B8F8-1E65-094F-AD3220E6C79C}"/>
              </a:ext>
            </a:extLst>
          </p:cNvPr>
          <p:cNvSpPr>
            <a:spLocks noGrp="1"/>
          </p:cNvSpPr>
          <p:nvPr>
            <p:ph type="pic" sz="quarter" idx="12"/>
          </p:nvPr>
        </p:nvSpPr>
        <p:spPr>
          <a:xfrm>
            <a:off x="1503363" y="2061969"/>
            <a:ext cx="4592637" cy="4805362"/>
          </a:xfrm>
        </p:spPr>
        <p:txBody>
          <a:bodyPr>
            <a:normAutofit/>
          </a:bodyPr>
          <a:lstStyle>
            <a:lvl1pPr marL="0" indent="0" algn="ctr">
              <a:buNone/>
              <a:defRPr sz="2000"/>
            </a:lvl1pPr>
          </a:lstStyle>
          <a:p>
            <a:r>
              <a:rPr lang="en-US"/>
              <a:t>Click icon to add picture</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787262" y="2052736"/>
            <a:ext cx="4490320" cy="4800598"/>
          </a:xfrm>
        </p:spPr>
        <p:txBody>
          <a:bodyPr lIns="0">
            <a:normAutofit/>
          </a:bodyPr>
          <a:lstStyle>
            <a:lvl1pPr marL="0" indent="0">
              <a:lnSpc>
                <a:spcPct val="100000"/>
              </a:lnSpc>
              <a:spcBef>
                <a:spcPts val="1000"/>
              </a:spcBef>
              <a:spcAft>
                <a:spcPts val="1200"/>
              </a:spcAft>
              <a:buNone/>
              <a:defRPr sz="2000"/>
            </a:lvl1pPr>
            <a:lvl2pPr marL="800100" indent="-342900">
              <a:lnSpc>
                <a:spcPct val="100000"/>
              </a:lnSpc>
              <a:spcBef>
                <a:spcPts val="1000"/>
              </a:spcBef>
              <a:spcAft>
                <a:spcPts val="1200"/>
              </a:spcAft>
              <a:buFont typeface="Arial" panose="020B0604020202020204" pitchFamily="34" charset="0"/>
              <a:buChar char="•"/>
              <a:defRPr sz="2000"/>
            </a:lvl2pPr>
            <a:lvl3pPr marL="1257300" indent="-342900">
              <a:spcBef>
                <a:spcPts val="1000"/>
              </a:spcBef>
              <a:spcAft>
                <a:spcPts val="1200"/>
              </a:spcAft>
              <a:buFont typeface="Arial" panose="020B0604020202020204" pitchFamily="34" charset="0"/>
              <a:buChar char="•"/>
              <a:defRPr sz="2000"/>
            </a:lvl3pPr>
            <a:lvl4pPr marL="1714500" indent="-342900">
              <a:spcBef>
                <a:spcPts val="1000"/>
              </a:spcBef>
              <a:spcAft>
                <a:spcPts val="1200"/>
              </a:spcAft>
              <a:buFont typeface="Arial" panose="020B0604020202020204" pitchFamily="34" charset="0"/>
              <a:buChar char="•"/>
              <a:defRPr sz="2000"/>
            </a:lvl4pPr>
            <a:lvl5pPr marL="2171700" indent="-342900">
              <a:spcBef>
                <a:spcPts val="100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8809D86D-3DDE-CA24-4CAA-DF6944B9BCBB}"/>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09584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1468814" y="2057400"/>
            <a:ext cx="3091027" cy="3867538"/>
          </a:xfrm>
        </p:spPr>
        <p:txBody>
          <a:bodyPr lIns="0">
            <a:normAutofit/>
          </a:bodyPr>
          <a:lstStyle>
            <a:lvl1pPr marL="0" indent="0">
              <a:lnSpc>
                <a:spcPct val="100000"/>
              </a:lnSpc>
              <a:spcBef>
                <a:spcPts val="0"/>
              </a:spcBef>
              <a:spcAft>
                <a:spcPts val="1200"/>
              </a:spcAft>
              <a:buNone/>
              <a:defRPr sz="2000"/>
            </a:lvl1pPr>
            <a:lvl2pPr marL="800100" indent="-342900">
              <a:lnSpc>
                <a:spcPct val="100000"/>
              </a:lnSpc>
              <a:spcBef>
                <a:spcPts val="0"/>
              </a:spcBef>
              <a:spcAft>
                <a:spcPts val="1200"/>
              </a:spcAft>
              <a:buFont typeface="Arial" panose="020B0604020202020204" pitchFamily="34" charset="0"/>
              <a:buChar char="•"/>
              <a:defRPr sz="2000"/>
            </a:lvl2pPr>
            <a:lvl3pPr marL="1257300" indent="-342900">
              <a:spcBef>
                <a:spcPts val="0"/>
              </a:spcBef>
              <a:spcAft>
                <a:spcPts val="1200"/>
              </a:spcAft>
              <a:buFont typeface="Arial" panose="020B0604020202020204" pitchFamily="34" charset="0"/>
              <a:buChar char="•"/>
              <a:defRPr sz="2000"/>
            </a:lvl3pPr>
            <a:lvl4pPr marL="1714500" indent="-342900">
              <a:spcBef>
                <a:spcPts val="0"/>
              </a:spcBef>
              <a:spcAft>
                <a:spcPts val="1200"/>
              </a:spcAft>
              <a:buFont typeface="Arial" panose="020B0604020202020204" pitchFamily="34" charset="0"/>
              <a:buChar char="•"/>
              <a:defRPr sz="2000"/>
            </a:lvl4pPr>
            <a:lvl5pPr marL="2171700" indent="-342900">
              <a:spcBef>
                <a:spcPts val="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4" name="Table Placeholder 13">
            <a:extLst>
              <a:ext uri="{FF2B5EF4-FFF2-40B4-BE49-F238E27FC236}">
                <a16:creationId xmlns:a16="http://schemas.microsoft.com/office/drawing/2014/main" id="{EA708189-1532-1BDD-104F-4D8556146CEE}"/>
              </a:ext>
            </a:extLst>
          </p:cNvPr>
          <p:cNvSpPr>
            <a:spLocks noGrp="1"/>
          </p:cNvSpPr>
          <p:nvPr>
            <p:ph type="tbl" sz="quarter" idx="12"/>
          </p:nvPr>
        </p:nvSpPr>
        <p:spPr>
          <a:xfrm>
            <a:off x="5097463" y="2051976"/>
            <a:ext cx="6180137" cy="3867538"/>
          </a:xfrm>
        </p:spPr>
        <p:txBody>
          <a:bodyPr>
            <a:normAutofit/>
          </a:bodyPr>
          <a:lstStyle>
            <a:lvl1pPr>
              <a:defRPr sz="2000"/>
            </a:lvl1pPr>
          </a:lstStyle>
          <a:p>
            <a:r>
              <a:rPr lang="en-US"/>
              <a:t>Click icon to add table</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6E0EC71B-95A1-C740-6B1F-F8DF02E2D1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964184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2 Content 2">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8" name="Content Placeholder 7">
            <a:extLst>
              <a:ext uri="{FF2B5EF4-FFF2-40B4-BE49-F238E27FC236}">
                <a16:creationId xmlns:a16="http://schemas.microsoft.com/office/drawing/2014/main" id="{8B0AB10A-3CAB-D4C0-3CB1-401461802BD3}"/>
              </a:ext>
            </a:extLst>
          </p:cNvPr>
          <p:cNvSpPr>
            <a:spLocks noGrp="1"/>
          </p:cNvSpPr>
          <p:nvPr>
            <p:ph sz="quarter" idx="10" hasCustomPrompt="1"/>
          </p:nvPr>
        </p:nvSpPr>
        <p:spPr>
          <a:xfrm>
            <a:off x="1468814" y="2066731"/>
            <a:ext cx="6452876" cy="3867538"/>
          </a:xfrm>
        </p:spPr>
        <p:txBody>
          <a:bodyPr lIns="0">
            <a:normAutofit/>
          </a:bodyPr>
          <a:lstStyle>
            <a:lvl1pPr>
              <a:lnSpc>
                <a:spcPct val="100000"/>
              </a:lnSpc>
              <a:spcAft>
                <a:spcPts val="600"/>
              </a:spcAft>
              <a:defRPr sz="2000"/>
            </a:lvl1pPr>
            <a:lvl2pPr>
              <a:lnSpc>
                <a:spcPct val="100000"/>
              </a:lnSpc>
              <a:spcAft>
                <a:spcPts val="600"/>
              </a:spcAft>
              <a:defRPr sz="2000"/>
            </a:lvl2pPr>
            <a:lvl3pPr>
              <a:lnSpc>
                <a:spcPct val="100000"/>
              </a:lnSpc>
              <a:spcBef>
                <a:spcPts val="1000"/>
              </a:spcBef>
              <a:spcAft>
                <a:spcPts val="600"/>
              </a:spcAft>
              <a:defRPr sz="2000"/>
            </a:lvl3pPr>
            <a:lvl4pPr>
              <a:lnSpc>
                <a:spcPct val="100000"/>
              </a:lnSpc>
              <a:spcAft>
                <a:spcPts val="1200"/>
              </a:spcAft>
              <a:defRPr sz="2000"/>
            </a:lvl4pPr>
            <a:lvl5pP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1" name="Content Placeholder 7">
            <a:extLst>
              <a:ext uri="{FF2B5EF4-FFF2-40B4-BE49-F238E27FC236}">
                <a16:creationId xmlns:a16="http://schemas.microsoft.com/office/drawing/2014/main" id="{7DBA8ADB-B20F-8404-46AB-AF67E25C7C75}"/>
              </a:ext>
            </a:extLst>
          </p:cNvPr>
          <p:cNvSpPr>
            <a:spLocks noGrp="1"/>
          </p:cNvSpPr>
          <p:nvPr>
            <p:ph sz="quarter" idx="11" hasCustomPrompt="1"/>
          </p:nvPr>
        </p:nvSpPr>
        <p:spPr>
          <a:xfrm>
            <a:off x="8169196" y="2066731"/>
            <a:ext cx="3108391" cy="3867538"/>
          </a:xfrm>
        </p:spPr>
        <p:txBody>
          <a:bodyPr lIns="0">
            <a:normAutofit/>
          </a:bodyPr>
          <a:lstStyle>
            <a:lvl1pPr marL="0" indent="0">
              <a:lnSpc>
                <a:spcPct val="100000"/>
              </a:lnSpc>
              <a:spcAft>
                <a:spcPts val="600"/>
              </a:spcAft>
              <a:buNone/>
              <a:defRPr sz="2000"/>
            </a:lvl1pPr>
            <a:lvl2pPr marL="800100" indent="-342900">
              <a:lnSpc>
                <a:spcPct val="100000"/>
              </a:lnSpc>
              <a:spcAft>
                <a:spcPts val="600"/>
              </a:spcAft>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8814D5F7-E70A-5F97-5C8F-95B9E1B6D492}"/>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12845080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9" name="Table Placeholder 8">
            <a:extLst>
              <a:ext uri="{FF2B5EF4-FFF2-40B4-BE49-F238E27FC236}">
                <a16:creationId xmlns:a16="http://schemas.microsoft.com/office/drawing/2014/main" id="{CB43608F-0A38-CF4A-4B3B-F1212E786FDE}"/>
              </a:ext>
            </a:extLst>
          </p:cNvPr>
          <p:cNvSpPr>
            <a:spLocks noGrp="1"/>
          </p:cNvSpPr>
          <p:nvPr>
            <p:ph type="tbl" sz="quarter" idx="10"/>
          </p:nvPr>
        </p:nvSpPr>
        <p:spPr>
          <a:xfrm>
            <a:off x="1487488" y="2057400"/>
            <a:ext cx="9790112" cy="3886200"/>
          </a:xfrm>
        </p:spPr>
        <p:txBody>
          <a:bodyPr>
            <a:normAutofit/>
          </a:bodyPr>
          <a:lstStyle>
            <a:lvl1pPr>
              <a:defRPr sz="2400"/>
            </a:lvl1pPr>
          </a:lstStyle>
          <a:p>
            <a:r>
              <a:rPr lang="en-US"/>
              <a:t>Click icon to add table</a:t>
            </a:r>
          </a:p>
        </p:txBody>
      </p:sp>
      <p:sp>
        <p:nvSpPr>
          <p:cNvPr id="2" name="Slide Number Placeholder 5">
            <a:extLst>
              <a:ext uri="{FF2B5EF4-FFF2-40B4-BE49-F238E27FC236}">
                <a16:creationId xmlns:a16="http://schemas.microsoft.com/office/drawing/2014/main" id="{05DA3688-07D1-82D9-6818-C95E9A69C2F1}"/>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1298788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r>
              <a:rPr lang="en-US"/>
              <a:t>20XX</a:t>
            </a:r>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r>
              <a:rPr lang="en-US"/>
              <a:t>Presentation Title</a:t>
            </a:r>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667651635"/>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4" y="690511"/>
            <a:ext cx="4964671" cy="5253089"/>
          </a:xfrm>
        </p:spPr>
        <p:txBody>
          <a:bodyPr anchor="b">
            <a:normAutofit/>
          </a:bodyPr>
          <a:lstStyle>
            <a:lvl1pPr>
              <a:defRPr sz="6000">
                <a:solidFill>
                  <a:schemeClr val="bg1"/>
                </a:solidFill>
              </a:defRPr>
            </a:lvl1pPr>
          </a:lstStyle>
          <a:p>
            <a:r>
              <a:rPr lang="en-US"/>
              <a:t>Click to add title</a:t>
            </a:r>
          </a:p>
        </p:txBody>
      </p:sp>
      <p:sp>
        <p:nvSpPr>
          <p:cNvPr id="10" name="Content Placeholder 9">
            <a:extLst>
              <a:ext uri="{FF2B5EF4-FFF2-40B4-BE49-F238E27FC236}">
                <a16:creationId xmlns:a16="http://schemas.microsoft.com/office/drawing/2014/main" id="{AD608249-3D60-D3B2-68C5-778D0EA18F2D}"/>
              </a:ext>
            </a:extLst>
          </p:cNvPr>
          <p:cNvSpPr>
            <a:spLocks noGrp="1"/>
          </p:cNvSpPr>
          <p:nvPr>
            <p:ph sz="quarter" idx="10" hasCustomPrompt="1"/>
          </p:nvPr>
        </p:nvSpPr>
        <p:spPr>
          <a:xfrm>
            <a:off x="6282286" y="690465"/>
            <a:ext cx="4784372" cy="5253089"/>
          </a:xfrm>
        </p:spPr>
        <p:txBody>
          <a:bodyPr anchor="ctr">
            <a:normAutofit/>
          </a:bodyPr>
          <a:lstStyle>
            <a:lvl1pPr marL="0" indent="0">
              <a:lnSpc>
                <a:spcPct val="100000"/>
              </a:lnSpc>
              <a:spcBef>
                <a:spcPts val="0"/>
              </a:spcBef>
              <a:spcAft>
                <a:spcPts val="1200"/>
              </a:spcAft>
              <a:buNone/>
              <a:defRPr sz="2000">
                <a:solidFill>
                  <a:schemeClr val="bg1"/>
                </a:solidFill>
              </a:defRPr>
            </a:lvl1pPr>
            <a:lvl2pPr marL="742950" indent="-285750">
              <a:lnSpc>
                <a:spcPct val="100000"/>
              </a:lnSpc>
              <a:spcBef>
                <a:spcPts val="0"/>
              </a:spcBef>
              <a:spcAft>
                <a:spcPts val="1200"/>
              </a:spcAft>
              <a:buFont typeface="Arial" panose="020B0604020202020204" pitchFamily="34" charset="0"/>
              <a:buChar char="•"/>
              <a:defRPr sz="1800">
                <a:solidFill>
                  <a:schemeClr val="bg1"/>
                </a:solidFill>
              </a:defRPr>
            </a:lvl2pPr>
            <a:lvl3pPr marL="1200150" indent="-285750">
              <a:lnSpc>
                <a:spcPct val="100000"/>
              </a:lnSpc>
              <a:spcBef>
                <a:spcPts val="0"/>
              </a:spcBef>
              <a:spcAft>
                <a:spcPts val="1200"/>
              </a:spcAft>
              <a:buFont typeface="Arial" panose="020B0604020202020204" pitchFamily="34" charset="0"/>
              <a:buChar char="•"/>
              <a:defRPr sz="1600">
                <a:solidFill>
                  <a:schemeClr val="bg1"/>
                </a:solidFill>
              </a:defRPr>
            </a:lvl3pPr>
            <a:lvl4pPr marL="1657350" indent="-285750">
              <a:lnSpc>
                <a:spcPct val="100000"/>
              </a:lnSpc>
              <a:spcBef>
                <a:spcPts val="0"/>
              </a:spcBef>
              <a:spcAft>
                <a:spcPts val="1200"/>
              </a:spcAft>
              <a:buFont typeface="Arial" panose="020B0604020202020204" pitchFamily="34" charset="0"/>
              <a:buChar char="•"/>
              <a:defRPr sz="1400">
                <a:solidFill>
                  <a:schemeClr val="bg1"/>
                </a:solidFill>
              </a:defRPr>
            </a:lvl4pPr>
            <a:lvl5pPr marL="2114550" indent="-285750">
              <a:lnSpc>
                <a:spcPct val="100000"/>
              </a:lnSpc>
              <a:spcBef>
                <a:spcPts val="0"/>
              </a:spcBef>
              <a:spcAft>
                <a:spcPts val="1200"/>
              </a:spcAft>
              <a:buFont typeface="Arial" panose="020B0604020202020204" pitchFamily="34" charset="0"/>
              <a:buChar char="•"/>
              <a:defRPr sz="1400">
                <a:solidFill>
                  <a:schemeClr val="bg1"/>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5925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r>
              <a:rPr lang="en-US"/>
              <a:t>20XX</a:t>
            </a:r>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r>
              <a:rPr lang="en-US"/>
              <a:t>Presentation Title</a:t>
            </a:r>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19718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20XX</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a:t>Presentation Title</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
        <p:nvSpPr>
          <p:cNvPr id="5" name="Rectangle 4">
            <a:extLst>
              <a:ext uri="{FF2B5EF4-FFF2-40B4-BE49-F238E27FC236}">
                <a16:creationId xmlns:a16="http://schemas.microsoft.com/office/drawing/2014/main" id="{A8464DCA-A9BF-A892-3059-84E13570D01E}"/>
              </a:ext>
              <a:ext uri="{C183D7F6-B498-43B3-948B-1728B52AA6E4}">
                <adec:decorative xmlns:adec="http://schemas.microsoft.com/office/drawing/2017/decorative" val="1"/>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0702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r>
              <a:rPr lang="en-US"/>
              <a:t>20XX</a:t>
            </a:r>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r>
              <a:rPr lang="en-US"/>
              <a:t>Presentation Title</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t>‹#›</a:t>
            </a:fld>
            <a:endParaRPr lang="en-US"/>
          </a:p>
        </p:txBody>
      </p:sp>
    </p:spTree>
    <p:extLst>
      <p:ext uri="{BB962C8B-B14F-4D97-AF65-F5344CB8AC3E}">
        <p14:creationId xmlns:p14="http://schemas.microsoft.com/office/powerpoint/2010/main" val="152646308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20XX</a:t>
            </a:r>
          </a:p>
        </p:txBody>
      </p:sp>
      <p:sp>
        <p:nvSpPr>
          <p:cNvPr id="6" name="Footer Placeholder 5"/>
          <p:cNvSpPr>
            <a:spLocks noGrp="1"/>
          </p:cNvSpPr>
          <p:nvPr>
            <p:ph type="ftr" sz="quarter" idx="11"/>
          </p:nvPr>
        </p:nvSpPr>
        <p:spPr>
          <a:xfrm>
            <a:off x="1097279" y="6446838"/>
            <a:ext cx="6818262" cy="365125"/>
          </a:xfrm>
        </p:spPr>
        <p:txBody>
          <a:bodyPr/>
          <a:lstStyle/>
          <a:p>
            <a:r>
              <a:rPr lang="en-US"/>
              <a:t>Presentation Title</a:t>
            </a:r>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10067757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r>
              <a:rPr lang="en-US"/>
              <a:t>20XX</a:t>
            </a:r>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r>
              <a:rPr lang="en-US"/>
              <a:t>Presentation Title</a:t>
            </a:r>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050">
                <a:solidFill>
                  <a:srgbClr val="FFFFFF"/>
                </a:solidFill>
              </a:defRPr>
            </a:lvl1pPr>
          </a:lstStyle>
          <a:p>
            <a:fld id="{3A98EE3D-8CD1-4C3F-BD1C-C98C9596463C}" type="slidenum">
              <a:rPr lang="en-US" smtClean="0"/>
              <a:t>‹#›</a:t>
            </a:fld>
            <a:endParaRPr lang="en-US"/>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7560720"/>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8" r:id="rId13"/>
    <p:sldLayoutId id="2147483780" r:id="rId14"/>
    <p:sldLayoutId id="2147483788" r:id="rId15"/>
    <p:sldLayoutId id="2147483825" r:id="rId16"/>
    <p:sldLayoutId id="2147483826" r:id="rId17"/>
  </p:sldLayoutIdLst>
  <p:hf sldNum="0" hdr="0" ftr="0" dt="0"/>
  <p:txStyles>
    <p:title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11289" y="-8468"/>
            <a:ext cx="12228423"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grpSp>
      <p:sp>
        <p:nvSpPr>
          <p:cNvPr id="2" name="Title Placeholder 1"/>
          <p:cNvSpPr>
            <a:spLocks noGrp="1"/>
          </p:cNvSpPr>
          <p:nvPr>
            <p:ph type="title"/>
          </p:nvPr>
        </p:nvSpPr>
        <p:spPr>
          <a:xfrm>
            <a:off x="812800" y="609600"/>
            <a:ext cx="8463617"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812799" y="2160590"/>
            <a:ext cx="8463619"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7011" y="6041364"/>
            <a:ext cx="912176"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0A74246-23F0-4A0B-9DD4-574C01F62A70}" type="datetimeFigureOut">
              <a:rPr lang="en-US" smtClean="0"/>
              <a:t>1/8/2026</a:t>
            </a:fld>
            <a:endParaRPr lang="en-US"/>
          </a:p>
        </p:txBody>
      </p:sp>
      <p:sp>
        <p:nvSpPr>
          <p:cNvPr id="5" name="Footer Placeholder 4"/>
          <p:cNvSpPr>
            <a:spLocks noGrp="1"/>
          </p:cNvSpPr>
          <p:nvPr>
            <p:ph type="ftr" sz="quarter" idx="3"/>
          </p:nvPr>
        </p:nvSpPr>
        <p:spPr>
          <a:xfrm>
            <a:off x="812799" y="6041364"/>
            <a:ext cx="6163964"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2902" y="6041364"/>
            <a:ext cx="683517" cy="365125"/>
          </a:xfrm>
          <a:prstGeom prst="rect">
            <a:avLst/>
          </a:prstGeom>
        </p:spPr>
        <p:txBody>
          <a:bodyPr vert="horz" lIns="91440" tIns="45720" rIns="91440" bIns="45720" rtlCol="0" anchor="ctr"/>
          <a:lstStyle>
            <a:lvl1pPr algn="r">
              <a:defRPr sz="900">
                <a:solidFill>
                  <a:schemeClr val="accent1"/>
                </a:solidFill>
              </a:defRPr>
            </a:lvl1pPr>
          </a:lstStyle>
          <a:p>
            <a:fld id="{8977D131-72E7-43E2-959F-759FA7E0416C}" type="slidenum">
              <a:rPr lang="en-US" smtClean="0"/>
              <a:t>‹#›</a:t>
            </a:fld>
            <a:endParaRPr lang="en-US"/>
          </a:p>
        </p:txBody>
      </p:sp>
    </p:spTree>
    <p:extLst>
      <p:ext uri="{BB962C8B-B14F-4D97-AF65-F5344CB8AC3E}">
        <p14:creationId xmlns:p14="http://schemas.microsoft.com/office/powerpoint/2010/main" val="1565628254"/>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tint val="80000"/>
                <a:satMod val="300000"/>
              </a:schemeClr>
            </a:gs>
            <a:gs pos="100000">
              <a:schemeClr val="bg1">
                <a:shade val="30000"/>
                <a:satMod val="200000"/>
                <a:alpha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25600" y="274639"/>
            <a:ext cx="9956800" cy="1143000"/>
          </a:xfrm>
          <a:prstGeom prst="rect">
            <a:avLst/>
          </a:prstGeom>
        </p:spPr>
        <p:txBody>
          <a:bodyPr vert="horz" lIns="91440" tIns="45720" rIns="91440" bIns="45720" rtlCol="0" anchor="ctr">
            <a:normAutofit/>
          </a:bodyPr>
          <a:lstStyle/>
          <a:p>
            <a:r>
              <a:rPr lang="en-US"/>
              <a:t>Page Title</a:t>
            </a:r>
          </a:p>
        </p:txBody>
      </p:sp>
      <p:sp>
        <p:nvSpPr>
          <p:cNvPr id="3" name="Text Placeholder 2"/>
          <p:cNvSpPr>
            <a:spLocks noGrp="1"/>
          </p:cNvSpPr>
          <p:nvPr>
            <p:ph type="body" idx="1"/>
          </p:nvPr>
        </p:nvSpPr>
        <p:spPr>
          <a:xfrm>
            <a:off x="1625600" y="1600201"/>
            <a:ext cx="9956800" cy="4191000"/>
          </a:xfrm>
          <a:prstGeom prst="rect">
            <a:avLst/>
          </a:prstGeom>
        </p:spPr>
        <p:txBody>
          <a:bodyPr vert="horz" lIns="91440" tIns="45720" rIns="91440" bIns="45720" rtlCol="0">
            <a:normAutofit/>
          </a:bodyPr>
          <a:lstStyle/>
          <a:p>
            <a:pPr lvl="0"/>
            <a:r>
              <a:rPr lang="en-US"/>
              <a:t>Click to add text</a:t>
            </a:r>
          </a:p>
        </p:txBody>
      </p:sp>
      <p:cxnSp>
        <p:nvCxnSpPr>
          <p:cNvPr id="9" name="Straight Connector 8"/>
          <p:cNvCxnSpPr/>
          <p:nvPr/>
        </p:nvCxnSpPr>
        <p:spPr>
          <a:xfrm flipV="1">
            <a:off x="256032" y="228600"/>
            <a:ext cx="0" cy="5740400"/>
          </a:xfrm>
          <a:prstGeom prst="line">
            <a:avLst/>
          </a:prstGeom>
          <a:ln>
            <a:solidFill>
              <a:srgbClr val="0038A8"/>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016000" y="6635496"/>
            <a:ext cx="10769600" cy="0"/>
          </a:xfrm>
          <a:prstGeom prst="line">
            <a:avLst/>
          </a:prstGeom>
          <a:ln>
            <a:solidFill>
              <a:srgbClr val="0038A8"/>
            </a:solidFill>
          </a:ln>
        </p:spPr>
        <p:style>
          <a:lnRef idx="2">
            <a:schemeClr val="accent1"/>
          </a:lnRef>
          <a:fillRef idx="0">
            <a:schemeClr val="accent1"/>
          </a:fillRef>
          <a:effectRef idx="1">
            <a:schemeClr val="accent1"/>
          </a:effectRef>
          <a:fontRef idx="minor">
            <a:schemeClr val="tx1"/>
          </a:fontRef>
        </p:style>
      </p:cxnSp>
      <p:pic>
        <p:nvPicPr>
          <p:cNvPr id="5" name="Picture 4" descr="usg_logo_black-03.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3200" y="5969001"/>
            <a:ext cx="3352800" cy="761677"/>
          </a:xfrm>
          <a:prstGeom prst="rect">
            <a:avLst/>
          </a:prstGeom>
        </p:spPr>
      </p:pic>
      <p:sp>
        <p:nvSpPr>
          <p:cNvPr id="4" name="Slide Number Placeholder 3"/>
          <p:cNvSpPr>
            <a:spLocks noGrp="1"/>
          </p:cNvSpPr>
          <p:nvPr>
            <p:ph type="sldNum" sz="quarter" idx="4"/>
          </p:nvPr>
        </p:nvSpPr>
        <p:spPr>
          <a:xfrm>
            <a:off x="10846232" y="6230114"/>
            <a:ext cx="736168" cy="366183"/>
          </a:xfrm>
          <a:prstGeom prst="rect">
            <a:avLst/>
          </a:prstGeom>
        </p:spPr>
        <p:txBody>
          <a:bodyPr vert="horz" lIns="91440" tIns="45720" rIns="91440" bIns="45720" rtlCol="0" anchor="ctr"/>
          <a:lstStyle>
            <a:lvl1pPr algn="r">
              <a:defRPr sz="1200">
                <a:solidFill>
                  <a:schemeClr val="tx1"/>
                </a:solidFill>
                <a:latin typeface="Century Gothic"/>
                <a:cs typeface="Century Gothic"/>
              </a:defRPr>
            </a:lvl1pPr>
          </a:lstStyle>
          <a:p>
            <a:fld id="{64336152-522D-534E-A387-BE770A7CAF94}" type="slidenum">
              <a:rPr lang="en-US" smtClean="0"/>
              <a:pPr/>
              <a:t>‹#›</a:t>
            </a:fld>
            <a:endParaRPr lang="en-US"/>
          </a:p>
        </p:txBody>
      </p:sp>
    </p:spTree>
    <p:extLst>
      <p:ext uri="{BB962C8B-B14F-4D97-AF65-F5344CB8AC3E}">
        <p14:creationId xmlns:p14="http://schemas.microsoft.com/office/powerpoint/2010/main" val="1526470731"/>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Lst>
  <p:hf hdr="0" ftr="0" dt="0"/>
  <p:txStyles>
    <p:titleStyle>
      <a:lvl1pPr marL="0" marR="0" indent="0" algn="ctr" defTabSz="914400" rtl="0" eaLnBrk="1" fontAlgn="auto" latinLnBrk="0" hangingPunct="1">
        <a:lnSpc>
          <a:spcPct val="100000"/>
        </a:lnSpc>
        <a:spcBef>
          <a:spcPct val="0"/>
        </a:spcBef>
        <a:spcAft>
          <a:spcPts val="0"/>
        </a:spcAft>
        <a:buClrTx/>
        <a:buSzTx/>
        <a:buFontTx/>
        <a:buNone/>
        <a:tabLst/>
        <a:defRPr sz="3600" kern="1200">
          <a:solidFill>
            <a:schemeClr val="tx1"/>
          </a:solidFill>
          <a:latin typeface="Century Gothic"/>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entury Gothic"/>
          <a:ea typeface="+mn-ea"/>
          <a:cs typeface="Century Gothic"/>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entury"/>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entury"/>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entury"/>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entury"/>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82F216-62F1-7E0B-63FD-51C27CDAA1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1F31D-B959-2AD8-9208-FF08B574DB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2C8C7-5C6C-400B-AEC0-4D8178161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cap="all" spc="150" baseline="0">
                <a:solidFill>
                  <a:schemeClr val="bg2">
                    <a:lumMod val="50000"/>
                  </a:schemeClr>
                </a:solidFill>
                <a:latin typeface="Univers Light" panose="020B0403020202020204" pitchFamily="34" charset="0"/>
              </a:defRPr>
            </a:lvl1pPr>
          </a:lstStyle>
          <a:p>
            <a:endParaRPr lang="en-US"/>
          </a:p>
        </p:txBody>
      </p:sp>
      <p:sp>
        <p:nvSpPr>
          <p:cNvPr id="5" name="Footer Placeholder 4">
            <a:extLst>
              <a:ext uri="{FF2B5EF4-FFF2-40B4-BE49-F238E27FC236}">
                <a16:creationId xmlns:a16="http://schemas.microsoft.com/office/drawing/2014/main" id="{4B7105D6-7B52-4B7D-9473-BCD571A93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cap="all" spc="150" baseline="0">
                <a:solidFill>
                  <a:schemeClr val="bg2">
                    <a:lumMod val="50000"/>
                  </a:schemeClr>
                </a:solidFill>
                <a:latin typeface="Univers Light" panose="020B0403020202020204" pitchFamily="34" charset="0"/>
              </a:defRPr>
            </a:lvl1pPr>
          </a:lstStyle>
          <a:p>
            <a:endParaRPr lang="en-US"/>
          </a:p>
        </p:txBody>
      </p:sp>
      <p:sp>
        <p:nvSpPr>
          <p:cNvPr id="6" name="Slide Number Placeholder 5">
            <a:extLst>
              <a:ext uri="{FF2B5EF4-FFF2-40B4-BE49-F238E27FC236}">
                <a16:creationId xmlns:a16="http://schemas.microsoft.com/office/drawing/2014/main" id="{B13EAA0A-7090-4FA3-AD1C-CD4570404021}"/>
              </a:ext>
            </a:extLst>
          </p:cNvPr>
          <p:cNvSpPr>
            <a:spLocks noGrp="1"/>
          </p:cNvSpPr>
          <p:nvPr>
            <p:ph type="sldNum" sz="quarter" idx="4"/>
          </p:nvPr>
        </p:nvSpPr>
        <p:spPr>
          <a:xfrm>
            <a:off x="412136" y="5943601"/>
            <a:ext cx="968983" cy="651912"/>
          </a:xfrm>
          <a:prstGeom prst="rect">
            <a:avLst/>
          </a:prstGeom>
        </p:spPr>
        <p:txBody>
          <a:bodyPr vert="horz" lIns="91440" tIns="45720" rIns="91440" bIns="45720" rtlCol="0" anchor="ctr"/>
          <a:lstStyle>
            <a:lvl1pPr algn="ctr">
              <a:defRPr sz="1200" b="1" spc="150" baseline="0">
                <a:solidFill>
                  <a:schemeClr val="tx1"/>
                </a:solidFill>
                <a:latin typeface="+mn-lt"/>
              </a:defRPr>
            </a:lvl1pPr>
          </a:lstStyle>
          <a:p>
            <a:fld id="{18D65601-5AE2-46FC-B138-694DDD2B510D}" type="slidenum">
              <a:rPr lang="en-US" smtClean="0"/>
              <a:pPr/>
              <a:t>‹#›</a:t>
            </a:fld>
            <a:endParaRPr lang="en-US"/>
          </a:p>
        </p:txBody>
      </p:sp>
    </p:spTree>
    <p:extLst>
      <p:ext uri="{BB962C8B-B14F-4D97-AF65-F5344CB8AC3E}">
        <p14:creationId xmlns:p14="http://schemas.microsoft.com/office/powerpoint/2010/main" val="288298943"/>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3" Type="http://schemas.openxmlformats.org/officeDocument/2006/relationships/hyperlink" Target="https://cornerstone.lib.mnsu.edu/university-archives-msu-authors/171/" TargetMode="External"/><Relationship Id="rId2" Type="http://schemas.openxmlformats.org/officeDocument/2006/relationships/notesSlide" Target="../notesSlides/notesSlide21.xm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3" Type="http://schemas.openxmlformats.org/officeDocument/2006/relationships/hyperlink" Target="https://cetloe.gsu.edu/2025/01/27/eight-elements-of-high-impact-practices-an-overview/" TargetMode="External"/><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2.xml"/><Relationship Id="rId1" Type="http://schemas.openxmlformats.org/officeDocument/2006/relationships/slideLayout" Target="../slideLayouts/slideLayout15.xml"/><Relationship Id="rId5" Type="http://schemas.openxmlformats.org/officeDocument/2006/relationships/hyperlink" Target="https://jgalle.com/" TargetMode="External"/><Relationship Id="rId4" Type="http://schemas.openxmlformats.org/officeDocument/2006/relationships/hyperlink" Target="mailto:ellag55@gmail.com"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hyperlink" Target="https://www.tilthighered.com/resources" TargetMode="External"/><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a:extLst>
            <a:ext uri="{FF2B5EF4-FFF2-40B4-BE49-F238E27FC236}">
              <a16:creationId xmlns:a16="http://schemas.microsoft.com/office/drawing/2014/main" id="{AD2993DB-7D6B-C964-4F86-F4B01FD89E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660954-0B91-51C5-C9E9-23B8DF9CFE59}"/>
              </a:ext>
            </a:extLst>
          </p:cNvPr>
          <p:cNvSpPr>
            <a:spLocks noGrp="1"/>
          </p:cNvSpPr>
          <p:nvPr>
            <p:ph type="ctrTitle"/>
          </p:nvPr>
        </p:nvSpPr>
        <p:spPr>
          <a:xfrm>
            <a:off x="1828800" y="-106759"/>
            <a:ext cx="8610600" cy="1935560"/>
          </a:xfrm>
        </p:spPr>
        <p:txBody>
          <a:bodyPr>
            <a:noAutofit/>
          </a:bodyPr>
          <a:lstStyle/>
          <a:p>
            <a:pPr algn="ctr"/>
            <a:r>
              <a:rPr lang="en-US" sz="4000">
                <a:solidFill>
                  <a:schemeClr val="bg1"/>
                </a:solidFill>
              </a:rPr>
              <a:t>Meauxmentum Scholars 2025-26</a:t>
            </a:r>
            <a:br>
              <a:rPr lang="en-US" sz="4000">
                <a:solidFill>
                  <a:schemeClr val="bg1"/>
                </a:solidFill>
              </a:rPr>
            </a:br>
            <a:endParaRPr lang="EN-US" sz="4400" b="1">
              <a:solidFill>
                <a:schemeClr val="bg1"/>
              </a:solidFill>
              <a:latin typeface="FuturaT"/>
              <a:ea typeface="FuturaT" charset="0"/>
              <a:cs typeface="FuturaT" charset="0"/>
            </a:endParaRPr>
          </a:p>
        </p:txBody>
      </p:sp>
      <p:sp>
        <p:nvSpPr>
          <p:cNvPr id="3" name="Subtitle 2">
            <a:extLst>
              <a:ext uri="{FF2B5EF4-FFF2-40B4-BE49-F238E27FC236}">
                <a16:creationId xmlns:a16="http://schemas.microsoft.com/office/drawing/2014/main" id="{443DE8F0-AF24-1A64-7703-4DC293A16D3E}"/>
              </a:ext>
            </a:extLst>
          </p:cNvPr>
          <p:cNvSpPr>
            <a:spLocks noGrp="1"/>
          </p:cNvSpPr>
          <p:nvPr>
            <p:ph type="subTitle" idx="1"/>
          </p:nvPr>
        </p:nvSpPr>
        <p:spPr>
          <a:xfrm>
            <a:off x="1828800" y="5562600"/>
            <a:ext cx="7086600" cy="1676400"/>
          </a:xfrm>
        </p:spPr>
        <p:txBody>
          <a:bodyPr>
            <a:normAutofit/>
          </a:bodyPr>
          <a:lstStyle/>
          <a:p>
            <a:pPr algn="l"/>
            <a:r>
              <a:rPr lang="en-US">
                <a:solidFill>
                  <a:schemeClr val="bg1"/>
                </a:solidFill>
                <a:latin typeface="Futura Medium" charset="0"/>
                <a:ea typeface="Futura Medium" charset="0"/>
                <a:cs typeface="Futura Medium" charset="0"/>
              </a:rPr>
              <a:t>Jeffery Galle, Ph.D.</a:t>
            </a:r>
          </a:p>
          <a:p>
            <a:pPr algn="l"/>
            <a:r>
              <a:rPr lang="en-US">
                <a:solidFill>
                  <a:schemeClr val="bg1"/>
                </a:solidFill>
                <a:latin typeface="Futura Medium" charset="0"/>
                <a:ea typeface="Futura Medium" charset="0"/>
                <a:cs typeface="Futura Medium" charset="0"/>
              </a:rPr>
              <a:t>Teaching Scholar, Pedagogy Coach</a:t>
            </a:r>
          </a:p>
          <a:p>
            <a:pPr algn="l"/>
            <a:r>
              <a:rPr lang="en-US">
                <a:solidFill>
                  <a:schemeClr val="bg1"/>
                </a:solidFill>
                <a:latin typeface="Futura Medium" charset="0"/>
                <a:ea typeface="Futura Medium" charset="0"/>
                <a:cs typeface="Futura Medium" charset="0"/>
              </a:rPr>
              <a:t>Creative Faculty Engagement, jgalle.com </a:t>
            </a:r>
          </a:p>
        </p:txBody>
      </p:sp>
      <p:pic>
        <p:nvPicPr>
          <p:cNvPr id="10" name="Picture 9">
            <a:extLst>
              <a:ext uri="{FF2B5EF4-FFF2-40B4-BE49-F238E27FC236}">
                <a16:creationId xmlns:a16="http://schemas.microsoft.com/office/drawing/2014/main" id="{70CCF363-E7F6-6B4A-7468-0A6684A6F63D}"/>
              </a:ext>
            </a:extLst>
          </p:cNvPr>
          <p:cNvPicPr>
            <a:picLocks noChangeAspect="1"/>
          </p:cNvPicPr>
          <p:nvPr/>
        </p:nvPicPr>
        <p:blipFill>
          <a:blip r:embed="rId3"/>
          <a:stretch>
            <a:fillRect/>
          </a:stretch>
        </p:blipFill>
        <p:spPr>
          <a:xfrm>
            <a:off x="1524000" y="1828801"/>
            <a:ext cx="9144000" cy="3665933"/>
          </a:xfrm>
          <a:prstGeom prst="rect">
            <a:avLst/>
          </a:prstGeom>
        </p:spPr>
      </p:pic>
    </p:spTree>
    <p:extLst>
      <p:ext uri="{BB962C8B-B14F-4D97-AF65-F5344CB8AC3E}">
        <p14:creationId xmlns:p14="http://schemas.microsoft.com/office/powerpoint/2010/main" val="2026342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D0E47E-D228-15EB-5886-33E9AA181D03}"/>
              </a:ext>
            </a:extLst>
          </p:cNvPr>
          <p:cNvSpPr>
            <a:spLocks noGrp="1"/>
          </p:cNvSpPr>
          <p:nvPr>
            <p:ph type="title"/>
          </p:nvPr>
        </p:nvSpPr>
        <p:spPr>
          <a:xfrm>
            <a:off x="1353827" y="528506"/>
            <a:ext cx="5000318" cy="5653929"/>
          </a:xfrm>
        </p:spPr>
        <p:txBody>
          <a:bodyPr>
            <a:normAutofit fontScale="90000"/>
          </a:bodyPr>
          <a:lstStyle/>
          <a:p>
            <a:br>
              <a:rPr lang="en-US"/>
            </a:br>
            <a:br>
              <a:rPr lang="en-US"/>
            </a:br>
            <a:br>
              <a:rPr lang="en-US"/>
            </a:br>
            <a:br>
              <a:rPr lang="en-US"/>
            </a:br>
            <a:br>
              <a:rPr lang="en-US"/>
            </a:br>
            <a:br>
              <a:rPr lang="en-US"/>
            </a:br>
            <a:br>
              <a:rPr lang="en-US"/>
            </a:br>
            <a:br>
              <a:rPr lang="en-US"/>
            </a:br>
            <a:r>
              <a:rPr lang="en-US" b="1"/>
              <a:t>Purpose</a:t>
            </a:r>
            <a:br>
              <a:rPr lang="en-US"/>
            </a:br>
            <a:r>
              <a:rPr lang="en-US">
                <a:solidFill>
                  <a:schemeClr val="tx1"/>
                </a:solidFill>
                <a:latin typeface="Tisa Offc Serif Pro" panose="02010504030101020102" pitchFamily="2" charset="0"/>
              </a:rPr>
              <a:t>To </a:t>
            </a:r>
            <a:r>
              <a:rPr lang="en-US" sz="2700">
                <a:solidFill>
                  <a:schemeClr val="tx1"/>
                </a:solidFill>
                <a:latin typeface="Tisa Offc Serif Pro" panose="02010504030101020102" pitchFamily="2" charset="0"/>
              </a:rPr>
              <a:t>i</a:t>
            </a:r>
            <a:r>
              <a:rPr kumimoji="0" lang="en-US" sz="2700" b="0" i="0" u="none" strike="noStrike" kern="1200" cap="none" spc="0" normalizeH="0" baseline="0" noProof="0" err="1">
                <a:ln>
                  <a:noFill/>
                </a:ln>
                <a:solidFill>
                  <a:schemeClr val="tx1"/>
                </a:solidFill>
                <a:effectLst/>
                <a:uLnTx/>
                <a:uFillTx/>
                <a:latin typeface="Tisa Offc Serif Pro" panose="02010504030101020102" pitchFamily="2" charset="0"/>
              </a:rPr>
              <a:t>ntroduce</a:t>
            </a:r>
            <a:r>
              <a:rPr kumimoji="0" lang="en-US" sz="2700" b="0" i="0" u="none" strike="noStrike" kern="1200" cap="none" spc="0" normalizeH="0" baseline="0" noProof="0">
                <a:ln>
                  <a:noFill/>
                </a:ln>
                <a:solidFill>
                  <a:schemeClr val="tx1"/>
                </a:solidFill>
                <a:effectLst/>
                <a:uLnTx/>
                <a:uFillTx/>
                <a:latin typeface="Tisa Offc Serif Pro" panose="02010504030101020102" pitchFamily="2" charset="0"/>
              </a:rPr>
              <a:t> </a:t>
            </a:r>
            <a:r>
              <a:rPr kumimoji="0" lang="en-US" sz="2700" b="0" i="0" u="none" strike="noStrike" kern="1200" cap="none" spc="0" normalizeH="0" baseline="0" noProof="0">
                <a:ln>
                  <a:noFill/>
                </a:ln>
                <a:solidFill>
                  <a:prstClr val="black"/>
                </a:solidFill>
                <a:effectLst/>
                <a:uLnTx/>
                <a:uFillTx/>
                <a:latin typeface="Tisa Offc Serif Pro"/>
                <a:ea typeface="+mj-ea"/>
                <a:cs typeface="+mj-cs"/>
              </a:rPr>
              <a:t>cognitive exercises using active learning strategies in key moments of class to enhance student learning, all without major course overhaul.</a:t>
            </a:r>
            <a:br>
              <a:rPr lang="en-US"/>
            </a:br>
            <a:br>
              <a:rPr lang="en-US"/>
            </a:br>
            <a:r>
              <a:rPr lang="en-US" b="1"/>
              <a:t>Task</a:t>
            </a:r>
            <a:br>
              <a:rPr lang="en-US" sz="2700"/>
            </a:br>
            <a:br>
              <a:rPr lang="en-US" sz="2700"/>
            </a:br>
            <a:r>
              <a:rPr kumimoji="0" lang="en-US" sz="2700" b="0" i="0" u="none" strike="noStrike" kern="1200" cap="none" spc="0" normalizeH="0" baseline="0" noProof="0">
                <a:ln>
                  <a:noFill/>
                </a:ln>
                <a:solidFill>
                  <a:prstClr val="black"/>
                </a:solidFill>
                <a:effectLst/>
                <a:uLnTx/>
                <a:uFillTx/>
                <a:latin typeface="Tisa Offc Serif Pro"/>
                <a:ea typeface="+mj-ea"/>
                <a:cs typeface="+mj-cs"/>
              </a:rPr>
              <a:t>To respond to </a:t>
            </a:r>
            <a:r>
              <a:rPr lang="en-US" sz="2700">
                <a:solidFill>
                  <a:prstClr val="black"/>
                </a:solidFill>
                <a:latin typeface="Tisa Offc Serif Pro"/>
              </a:rPr>
              <a:t>the items on </a:t>
            </a:r>
            <a:r>
              <a:rPr kumimoji="0" lang="en-US" sz="2700" b="0" i="0" u="none" strike="noStrike" kern="1200" cap="none" spc="0" normalizeH="0" baseline="0" noProof="0">
                <a:ln>
                  <a:noFill/>
                </a:ln>
                <a:solidFill>
                  <a:prstClr val="black"/>
                </a:solidFill>
                <a:effectLst/>
                <a:uLnTx/>
                <a:uFillTx/>
                <a:latin typeface="Tisa Offc Serif Pro"/>
                <a:ea typeface="+mj-ea"/>
                <a:cs typeface="+mj-cs"/>
              </a:rPr>
              <a:t>an inventory of small teaching practices to </a:t>
            </a:r>
            <a:r>
              <a:rPr kumimoji="0" lang="en-US" sz="2700" b="0" i="0" u="none" strike="noStrike" kern="1200" cap="none" spc="0" normalizeH="0" baseline="0" noProof="0">
                <a:ln>
                  <a:noFill/>
                </a:ln>
                <a:solidFill>
                  <a:prstClr val="black"/>
                </a:solidFill>
                <a:effectLst/>
                <a:uLnTx/>
                <a:uFillTx/>
                <a:latin typeface="Tisa Offc Serif Pro" panose="02010504030101020102" pitchFamily="2" charset="0"/>
              </a:rPr>
              <a:t>gain</a:t>
            </a:r>
            <a:r>
              <a:rPr kumimoji="0" lang="en-US" sz="2700" b="0" i="0" u="none" strike="noStrike" kern="1200" cap="none" spc="0" normalizeH="0" baseline="0" noProof="0">
                <a:ln>
                  <a:noFill/>
                </a:ln>
                <a:solidFill>
                  <a:prstClr val="black"/>
                </a:solidFill>
                <a:effectLst/>
                <a:uLnTx/>
                <a:uFillTx/>
                <a:latin typeface="Tisa Offc Serif Pro"/>
                <a:ea typeface="+mj-ea"/>
                <a:cs typeface="+mj-cs"/>
              </a:rPr>
              <a:t> a sense of what is involved in class sessions using the small teaching approach.</a:t>
            </a:r>
            <a:br>
              <a:rPr kumimoji="0" lang="en-US" sz="2700" b="0" i="0" u="none" strike="noStrike" kern="1200" cap="none" spc="0" normalizeH="0" baseline="0" noProof="0">
                <a:ln>
                  <a:noFill/>
                </a:ln>
                <a:solidFill>
                  <a:prstClr val="black"/>
                </a:solidFill>
                <a:effectLst/>
                <a:uLnTx/>
                <a:uFillTx/>
                <a:latin typeface="Tisa Offc Serif Pro"/>
                <a:ea typeface="+mj-ea"/>
                <a:cs typeface="+mj-cs"/>
              </a:rPr>
            </a:br>
            <a:endParaRPr lang="en-US"/>
          </a:p>
        </p:txBody>
      </p:sp>
      <p:pic>
        <p:nvPicPr>
          <p:cNvPr id="4" name="Picture Placeholder 17">
            <a:extLst>
              <a:ext uri="{FF2B5EF4-FFF2-40B4-BE49-F238E27FC236}">
                <a16:creationId xmlns:a16="http://schemas.microsoft.com/office/drawing/2014/main" id="{5E6D83BB-8C90-A74A-7CB5-59884B99448A}"/>
              </a:ext>
            </a:extLst>
          </p:cNvPr>
          <p:cNvPicPr>
            <a:picLocks noGrp="1" noChangeAspect="1"/>
          </p:cNvPicPr>
          <p:nvPr>
            <p:ph type="pic" sz="quarter" idx="13"/>
          </p:nvPr>
        </p:nvPicPr>
        <p:blipFill>
          <a:blip r:embed="rId3"/>
          <a:srcRect l="1798" r="1798"/>
          <a:stretch/>
        </p:blipFill>
        <p:spPr>
          <a:xfrm>
            <a:off x="7556574" y="1"/>
            <a:ext cx="4635426" cy="6857999"/>
          </a:xfrm>
        </p:spPr>
      </p:pic>
    </p:spTree>
    <p:extLst>
      <p:ext uri="{BB962C8B-B14F-4D97-AF65-F5344CB8AC3E}">
        <p14:creationId xmlns:p14="http://schemas.microsoft.com/office/powerpoint/2010/main" val="3752118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BC60-AA38-5DEF-3160-0CAA68F3D28C}"/>
              </a:ext>
            </a:extLst>
          </p:cNvPr>
          <p:cNvSpPr>
            <a:spLocks noGrp="1"/>
          </p:cNvSpPr>
          <p:nvPr>
            <p:ph type="title"/>
          </p:nvPr>
        </p:nvSpPr>
        <p:spPr>
          <a:xfrm>
            <a:off x="1468815" y="503853"/>
            <a:ext cx="9150675" cy="508084"/>
          </a:xfrm>
        </p:spPr>
        <p:txBody>
          <a:bodyPr>
            <a:normAutofit fontScale="90000"/>
          </a:bodyPr>
          <a:lstStyle/>
          <a:p>
            <a:pPr algn="ctr"/>
            <a:r>
              <a:rPr lang="en-US"/>
              <a:t>Jim Lang advocates for</a:t>
            </a:r>
            <a:endParaRPr lang="en-ZA"/>
          </a:p>
        </p:txBody>
      </p:sp>
      <p:sp>
        <p:nvSpPr>
          <p:cNvPr id="3" name="Content Placeholder 2">
            <a:extLst>
              <a:ext uri="{FF2B5EF4-FFF2-40B4-BE49-F238E27FC236}">
                <a16:creationId xmlns:a16="http://schemas.microsoft.com/office/drawing/2014/main" id="{1EBEE570-1B5E-FFD1-485D-D77E4E6FE7C0}"/>
              </a:ext>
            </a:extLst>
          </p:cNvPr>
          <p:cNvSpPr>
            <a:spLocks noGrp="1"/>
          </p:cNvSpPr>
          <p:nvPr>
            <p:ph sz="quarter" idx="12"/>
          </p:nvPr>
        </p:nvSpPr>
        <p:spPr>
          <a:xfrm>
            <a:off x="1450153" y="1133856"/>
            <a:ext cx="8552264" cy="5094329"/>
          </a:xfrm>
        </p:spPr>
        <p:txBody>
          <a:bodyPr>
            <a:normAutofit fontScale="92500" lnSpcReduction="10000"/>
          </a:bodyPr>
          <a:lstStyle/>
          <a:p>
            <a:pPr marL="0" indent="0">
              <a:buNone/>
            </a:pPr>
            <a:endParaRPr lang="en-US" sz="2800" b="0" i="0" u="none" strike="noStrike" baseline="0">
              <a:latin typeface="Georgia" panose="02040502050405020303" pitchFamily="18" charset="0"/>
            </a:endParaRPr>
          </a:p>
          <a:p>
            <a:endParaRPr lang="en-US" sz="2800" b="0" i="0" u="none" strike="noStrike" baseline="0">
              <a:latin typeface="Georgia" panose="02040502050405020303" pitchFamily="18" charset="0"/>
            </a:endParaRPr>
          </a:p>
          <a:p>
            <a:r>
              <a:rPr lang="en-US" sz="2800" b="1" i="0" u="none" strike="noStrike" baseline="0">
                <a:latin typeface="Georgia" panose="02040502050405020303" pitchFamily="18" charset="0"/>
              </a:rPr>
              <a:t>Brief </a:t>
            </a:r>
            <a:r>
              <a:rPr lang="en-US" sz="2800" b="0" i="0" u="none" strike="noStrike" baseline="0">
                <a:latin typeface="Georgia" panose="02040502050405020303" pitchFamily="18" charset="0"/>
              </a:rPr>
              <a:t>(5-15 minute) interventions into individual learning sessions </a:t>
            </a:r>
          </a:p>
          <a:p>
            <a:r>
              <a:rPr lang="en-US" sz="2800" b="1" i="0" u="none" strike="noStrike" baseline="0">
                <a:solidFill>
                  <a:srgbClr val="000000"/>
                </a:solidFill>
                <a:latin typeface="Georgia" panose="02040502050405020303" pitchFamily="18" charset="0"/>
              </a:rPr>
              <a:t>Limited </a:t>
            </a:r>
            <a:r>
              <a:rPr lang="en-US" sz="2800" b="0" i="0" u="none" strike="noStrike" baseline="0">
                <a:solidFill>
                  <a:srgbClr val="000000"/>
                </a:solidFill>
                <a:latin typeface="Georgia" panose="02040502050405020303" pitchFamily="18" charset="0"/>
              </a:rPr>
              <a:t>number of interventions or activities within an entire course </a:t>
            </a:r>
          </a:p>
          <a:p>
            <a:r>
              <a:rPr lang="en-US" sz="2800" b="1" i="0" u="none" strike="noStrike" baseline="0">
                <a:solidFill>
                  <a:srgbClr val="000000"/>
                </a:solidFill>
                <a:latin typeface="Georgia" panose="02040502050405020303" pitchFamily="18" charset="0"/>
              </a:rPr>
              <a:t>Minor </a:t>
            </a:r>
            <a:r>
              <a:rPr lang="en-US" sz="2800" b="0" i="0" u="none" strike="noStrike" baseline="0">
                <a:solidFill>
                  <a:srgbClr val="000000"/>
                </a:solidFill>
                <a:latin typeface="Georgia" panose="02040502050405020303" pitchFamily="18" charset="0"/>
              </a:rPr>
              <a:t>changes to course design, assessment structure, or communication with students </a:t>
            </a:r>
          </a:p>
          <a:p>
            <a:pPr marL="0" indent="0">
              <a:buNone/>
            </a:pPr>
            <a:endParaRPr lang="en-US"/>
          </a:p>
          <a:p>
            <a:pPr marL="0" indent="0">
              <a:buNone/>
            </a:pPr>
            <a:endParaRPr lang="en-US"/>
          </a:p>
          <a:p>
            <a:pPr marL="0" indent="0">
              <a:buNone/>
            </a:pPr>
            <a:r>
              <a:rPr lang="en-US"/>
              <a:t>Small Teaching 2</a:t>
            </a:r>
            <a:r>
              <a:rPr lang="en-US" baseline="30000"/>
              <a:t>nd</a:t>
            </a:r>
            <a:r>
              <a:rPr lang="en-US"/>
              <a:t> ed, p. 8</a:t>
            </a:r>
          </a:p>
        </p:txBody>
      </p:sp>
      <p:sp>
        <p:nvSpPr>
          <p:cNvPr id="4" name="Slide Number Placeholder 3">
            <a:extLst>
              <a:ext uri="{FF2B5EF4-FFF2-40B4-BE49-F238E27FC236}">
                <a16:creationId xmlns:a16="http://schemas.microsoft.com/office/drawing/2014/main" id="{527C964F-E2D5-D8E7-C513-C47A7E409DF3}"/>
              </a:ext>
            </a:extLst>
          </p:cNvPr>
          <p:cNvSpPr>
            <a:spLocks noGrp="1"/>
          </p:cNvSpPr>
          <p:nvPr>
            <p:ph type="sldNum" sz="quarter" idx="15"/>
          </p:nvPr>
        </p:nvSpPr>
        <p:spPr/>
        <p:txBody>
          <a:bodyPr/>
          <a:lstStyle/>
          <a:p>
            <a:fld id="{18D65601-5AE2-46FC-B138-694DDD2B510D}" type="slidenum">
              <a:rPr lang="en-US" smtClean="0"/>
              <a:pPr/>
              <a:t>11</a:t>
            </a:fld>
            <a:endParaRPr lang="en-US"/>
          </a:p>
        </p:txBody>
      </p:sp>
    </p:spTree>
    <p:extLst>
      <p:ext uri="{BB962C8B-B14F-4D97-AF65-F5344CB8AC3E}">
        <p14:creationId xmlns:p14="http://schemas.microsoft.com/office/powerpoint/2010/main" val="3695459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4905E80-CA4B-204D-4687-B8DFFB1ADD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570B18-7B56-5D49-3328-371D37A75148}"/>
              </a:ext>
            </a:extLst>
          </p:cNvPr>
          <p:cNvSpPr>
            <a:spLocks noGrp="1"/>
          </p:cNvSpPr>
          <p:nvPr>
            <p:ph type="title"/>
          </p:nvPr>
        </p:nvSpPr>
        <p:spPr>
          <a:xfrm>
            <a:off x="1468815" y="503853"/>
            <a:ext cx="9150675" cy="508084"/>
          </a:xfrm>
        </p:spPr>
        <p:txBody>
          <a:bodyPr>
            <a:normAutofit fontScale="90000"/>
          </a:bodyPr>
          <a:lstStyle/>
          <a:p>
            <a:pPr algn="ctr"/>
            <a:r>
              <a:rPr lang="en-US"/>
              <a:t>A true story: Small Changes and Dr. Smith</a:t>
            </a:r>
            <a:endParaRPr lang="en-ZA"/>
          </a:p>
        </p:txBody>
      </p:sp>
      <p:sp>
        <p:nvSpPr>
          <p:cNvPr id="3" name="Content Placeholder 2">
            <a:extLst>
              <a:ext uri="{FF2B5EF4-FFF2-40B4-BE49-F238E27FC236}">
                <a16:creationId xmlns:a16="http://schemas.microsoft.com/office/drawing/2014/main" id="{9FEDA846-FDFB-FD49-4FF6-2ECE814517D6}"/>
              </a:ext>
            </a:extLst>
          </p:cNvPr>
          <p:cNvSpPr>
            <a:spLocks noGrp="1"/>
          </p:cNvSpPr>
          <p:nvPr>
            <p:ph sz="quarter" idx="12"/>
          </p:nvPr>
        </p:nvSpPr>
        <p:spPr>
          <a:xfrm>
            <a:off x="851742" y="1133856"/>
            <a:ext cx="9150675" cy="5094329"/>
          </a:xfrm>
        </p:spPr>
        <p:txBody>
          <a:bodyPr>
            <a:normAutofit/>
          </a:bodyPr>
          <a:lstStyle/>
          <a:p>
            <a:r>
              <a:rPr lang="en-US" sz="2800">
                <a:latin typeface="Georgia" panose="02040502050405020303" pitchFamily="18" charset="0"/>
              </a:rPr>
              <a:t>Dr. Smith added quizzes in first 5 min.</a:t>
            </a:r>
            <a:endParaRPr lang="en-US" sz="2800" i="0" u="none" strike="noStrike" baseline="0">
              <a:latin typeface="Georgia" panose="02040502050405020303" pitchFamily="18" charset="0"/>
            </a:endParaRPr>
          </a:p>
          <a:p>
            <a:r>
              <a:rPr lang="en-US" sz="2800" i="0" u="none" strike="noStrike" baseline="0">
                <a:solidFill>
                  <a:srgbClr val="000000"/>
                </a:solidFill>
                <a:latin typeface="Georgia" panose="02040502050405020303" pitchFamily="18" charset="0"/>
              </a:rPr>
              <a:t>In the second year, he modified factual retrieval quizzes to include predicting and connecting exercises. </a:t>
            </a:r>
          </a:p>
          <a:p>
            <a:r>
              <a:rPr lang="en-US" sz="2800" i="0" u="none" strike="noStrike" baseline="0">
                <a:solidFill>
                  <a:srgbClr val="000000"/>
                </a:solidFill>
                <a:latin typeface="Georgia" panose="02040502050405020303" pitchFamily="18" charset="0"/>
              </a:rPr>
              <a:t>Over succeeding semesters, he experimented with closing class with occasional self-explaining writing (Minute Paper)</a:t>
            </a:r>
          </a:p>
          <a:p>
            <a:r>
              <a:rPr lang="en-US" sz="2800">
                <a:solidFill>
                  <a:srgbClr val="000000"/>
                </a:solidFill>
                <a:latin typeface="Georgia" panose="02040502050405020303" pitchFamily="18" charset="0"/>
              </a:rPr>
              <a:t>With increasing certainty, he felt other small changes would enhance learning: what would they be?</a:t>
            </a:r>
            <a:endParaRPr lang="en-US"/>
          </a:p>
          <a:p>
            <a:pPr marL="0" indent="0">
              <a:buNone/>
            </a:pPr>
            <a:endParaRPr lang="en-US"/>
          </a:p>
          <a:p>
            <a:pPr marL="0" indent="0">
              <a:buNone/>
            </a:pPr>
            <a:r>
              <a:rPr lang="en-US"/>
              <a:t> </a:t>
            </a:r>
          </a:p>
        </p:txBody>
      </p:sp>
      <p:sp>
        <p:nvSpPr>
          <p:cNvPr id="4" name="Slide Number Placeholder 3">
            <a:extLst>
              <a:ext uri="{FF2B5EF4-FFF2-40B4-BE49-F238E27FC236}">
                <a16:creationId xmlns:a16="http://schemas.microsoft.com/office/drawing/2014/main" id="{3C0F676F-8B61-DF0A-A95A-C78418C98A98}"/>
              </a:ext>
            </a:extLst>
          </p:cNvPr>
          <p:cNvSpPr>
            <a:spLocks noGrp="1"/>
          </p:cNvSpPr>
          <p:nvPr>
            <p:ph type="sldNum" sz="quarter" idx="15"/>
          </p:nvPr>
        </p:nvSpPr>
        <p:spPr/>
        <p:txBody>
          <a:bodyPr/>
          <a:lstStyle/>
          <a:p>
            <a:fld id="{18D65601-5AE2-46FC-B138-694DDD2B510D}" type="slidenum">
              <a:rPr lang="en-US" smtClean="0"/>
              <a:pPr/>
              <a:t>12</a:t>
            </a:fld>
            <a:endParaRPr lang="en-US"/>
          </a:p>
        </p:txBody>
      </p:sp>
    </p:spTree>
    <p:extLst>
      <p:ext uri="{BB962C8B-B14F-4D97-AF65-F5344CB8AC3E}">
        <p14:creationId xmlns:p14="http://schemas.microsoft.com/office/powerpoint/2010/main" val="2878756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BC60-AA38-5DEF-3160-0CAA68F3D28C}"/>
              </a:ext>
            </a:extLst>
          </p:cNvPr>
          <p:cNvSpPr>
            <a:spLocks noGrp="1"/>
          </p:cNvSpPr>
          <p:nvPr>
            <p:ph type="title"/>
          </p:nvPr>
        </p:nvSpPr>
        <p:spPr>
          <a:xfrm>
            <a:off x="1468815" y="418508"/>
            <a:ext cx="9613042" cy="508084"/>
          </a:xfrm>
        </p:spPr>
        <p:txBody>
          <a:bodyPr>
            <a:normAutofit fontScale="90000"/>
          </a:bodyPr>
          <a:lstStyle/>
          <a:p>
            <a:pPr algn="ctr"/>
            <a:r>
              <a:rPr lang="en-US"/>
              <a:t>Cognitive activities, active learning, class segments</a:t>
            </a:r>
            <a:endParaRPr lang="en-ZA"/>
          </a:p>
        </p:txBody>
      </p:sp>
      <p:sp>
        <p:nvSpPr>
          <p:cNvPr id="3" name="Content Placeholder 2">
            <a:extLst>
              <a:ext uri="{FF2B5EF4-FFF2-40B4-BE49-F238E27FC236}">
                <a16:creationId xmlns:a16="http://schemas.microsoft.com/office/drawing/2014/main" id="{1EBEE570-1B5E-FFD1-485D-D77E4E6FE7C0}"/>
              </a:ext>
            </a:extLst>
          </p:cNvPr>
          <p:cNvSpPr>
            <a:spLocks noGrp="1"/>
          </p:cNvSpPr>
          <p:nvPr>
            <p:ph sz="quarter" idx="12"/>
          </p:nvPr>
        </p:nvSpPr>
        <p:spPr>
          <a:xfrm>
            <a:off x="925689" y="1048624"/>
            <a:ext cx="10532533" cy="5220933"/>
          </a:xfrm>
        </p:spPr>
        <p:txBody>
          <a:bodyPr>
            <a:normAutofit/>
          </a:bodyPr>
          <a:lstStyle/>
          <a:p>
            <a:pPr marL="0" marR="0" indent="0">
              <a:lnSpc>
                <a:spcPct val="107000"/>
              </a:lnSpc>
              <a:spcBef>
                <a:spcPts val="0"/>
              </a:spcBef>
              <a:spcAft>
                <a:spcPts val="800"/>
              </a:spcAft>
              <a:buNone/>
            </a:pPr>
            <a:r>
              <a:rPr lang="en-US" sz="2400" b="1" kern="100">
                <a:effectLst/>
                <a:latin typeface="Aptos" panose="020B0004020202020204" pitchFamily="34" charset="0"/>
                <a:ea typeface="Aptos" panose="020B0004020202020204" pitchFamily="34" charset="0"/>
                <a:cs typeface="Times New Roman" panose="02020603050405020304" pitchFamily="18" charset="0"/>
              </a:rPr>
              <a:t>The WHAT</a:t>
            </a:r>
            <a:r>
              <a:rPr lang="en-US" sz="2400" kern="100">
                <a:effectLst/>
                <a:latin typeface="Aptos" panose="020B0004020202020204" pitchFamily="34" charset="0"/>
                <a:ea typeface="Aptos" panose="020B0004020202020204" pitchFamily="34" charset="0"/>
                <a:cs typeface="Times New Roman" panose="02020603050405020304" pitchFamily="18" charset="0"/>
              </a:rPr>
              <a:t>: Lang offers individual chapters on each kind of cognitive activity:</a:t>
            </a:r>
          </a:p>
          <a:p>
            <a:pPr marL="0" marR="0" indent="0">
              <a:lnSpc>
                <a:spcPct val="107000"/>
              </a:lnSpc>
              <a:spcBef>
                <a:spcPts val="0"/>
              </a:spcBef>
              <a:spcAft>
                <a:spcPts val="800"/>
              </a:spcAft>
              <a:buNone/>
            </a:pPr>
            <a:r>
              <a:rPr lang="en-US" sz="2400" kern="100">
                <a:effectLst/>
                <a:latin typeface="Aptos" panose="020B0004020202020204" pitchFamily="34" charset="0"/>
                <a:ea typeface="Aptos" panose="020B0004020202020204" pitchFamily="34" charset="0"/>
                <a:cs typeface="Times New Roman" panose="02020603050405020304" pitchFamily="18" charset="0"/>
              </a:rPr>
              <a:t>Knowledge: </a:t>
            </a:r>
            <a:r>
              <a:rPr lang="en-US" sz="2400" u="sng" kern="100">
                <a:effectLst/>
                <a:latin typeface="Aptos" panose="020B0004020202020204" pitchFamily="34" charset="0"/>
                <a:ea typeface="Aptos" panose="020B0004020202020204" pitchFamily="34" charset="0"/>
                <a:cs typeface="Times New Roman" panose="02020603050405020304" pitchFamily="18" charset="0"/>
              </a:rPr>
              <a:t>predicting, retrieving, interleaving</a:t>
            </a:r>
          </a:p>
          <a:p>
            <a:pPr marL="0" marR="0" indent="0">
              <a:lnSpc>
                <a:spcPct val="107000"/>
              </a:lnSpc>
              <a:spcBef>
                <a:spcPts val="0"/>
              </a:spcBef>
              <a:spcAft>
                <a:spcPts val="800"/>
              </a:spcAft>
              <a:buNone/>
            </a:pPr>
            <a:r>
              <a:rPr lang="en-US" sz="2400" kern="100">
                <a:latin typeface="Aptos" panose="020B0004020202020204" pitchFamily="34" charset="0"/>
                <a:ea typeface="Aptos" panose="020B0004020202020204" pitchFamily="34" charset="0"/>
                <a:cs typeface="Times New Roman" panose="02020603050405020304" pitchFamily="18" charset="0"/>
              </a:rPr>
              <a:t>Understanding: </a:t>
            </a:r>
            <a:r>
              <a:rPr lang="en-US" sz="2400" u="sng" kern="100">
                <a:latin typeface="Aptos" panose="020B0004020202020204" pitchFamily="34" charset="0"/>
                <a:ea typeface="Aptos" panose="020B0004020202020204" pitchFamily="34" charset="0"/>
                <a:cs typeface="Times New Roman" panose="02020603050405020304" pitchFamily="18" charset="0"/>
              </a:rPr>
              <a:t>connecting, practicing, self-explaining</a:t>
            </a:r>
          </a:p>
          <a:p>
            <a:pPr marL="0" marR="0" indent="0">
              <a:lnSpc>
                <a:spcPct val="107000"/>
              </a:lnSpc>
              <a:spcBef>
                <a:spcPts val="0"/>
              </a:spcBef>
              <a:spcAft>
                <a:spcPts val="800"/>
              </a:spcAft>
              <a:buNone/>
            </a:pPr>
            <a:r>
              <a:rPr lang="en-US" sz="2400" kern="100">
                <a:effectLst/>
                <a:latin typeface="Aptos" panose="020B0004020202020204" pitchFamily="34" charset="0"/>
                <a:ea typeface="Aptos" panose="020B0004020202020204" pitchFamily="34" charset="0"/>
                <a:cs typeface="Times New Roman" panose="02020603050405020304" pitchFamily="18" charset="0"/>
              </a:rPr>
              <a:t>Inspiration: </a:t>
            </a:r>
            <a:r>
              <a:rPr lang="en-US" sz="2400" u="sng" kern="100">
                <a:effectLst/>
                <a:latin typeface="Aptos" panose="020B0004020202020204" pitchFamily="34" charset="0"/>
                <a:ea typeface="Aptos" panose="020B0004020202020204" pitchFamily="34" charset="0"/>
                <a:cs typeface="Times New Roman" panose="02020603050405020304" pitchFamily="18" charset="0"/>
              </a:rPr>
              <a:t>belonging, growth mindset</a:t>
            </a: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2400" b="1" kern="100">
                <a:latin typeface="Aptos" panose="020B0004020202020204" pitchFamily="34" charset="0"/>
                <a:ea typeface="Aptos" panose="020B0004020202020204" pitchFamily="34" charset="0"/>
                <a:cs typeface="Times New Roman" panose="02020603050405020304" pitchFamily="18" charset="0"/>
              </a:rPr>
              <a:t>The WHEN</a:t>
            </a:r>
            <a:r>
              <a:rPr lang="en-US" sz="2400" kern="100">
                <a:latin typeface="Aptos" panose="020B0004020202020204" pitchFamily="34" charset="0"/>
                <a:ea typeface="Aptos" panose="020B0004020202020204" pitchFamily="34" charset="0"/>
                <a:cs typeface="Times New Roman" panose="02020603050405020304" pitchFamily="18" charset="0"/>
              </a:rPr>
              <a:t>: </a:t>
            </a:r>
          </a:p>
          <a:p>
            <a:pPr marL="0" marR="0" indent="0">
              <a:lnSpc>
                <a:spcPct val="107000"/>
              </a:lnSpc>
              <a:spcBef>
                <a:spcPts val="0"/>
              </a:spcBef>
              <a:spcAft>
                <a:spcPts val="800"/>
              </a:spcAft>
              <a:buNone/>
            </a:pPr>
            <a:r>
              <a:rPr lang="en-US" sz="2400" kern="100">
                <a:effectLst/>
                <a:latin typeface="Aptos" panose="020B0004020202020204" pitchFamily="34" charset="0"/>
                <a:ea typeface="Aptos" panose="020B0004020202020204" pitchFamily="34" charset="0"/>
                <a:cs typeface="Times New Roman" panose="02020603050405020304" pitchFamily="18" charset="0"/>
              </a:rPr>
              <a:t>first-5 (useful to retrieve previous matter, to predict outcomes of current/future matter) </a:t>
            </a:r>
          </a:p>
          <a:p>
            <a:pPr marL="0" marR="0" indent="0">
              <a:lnSpc>
                <a:spcPct val="107000"/>
              </a:lnSpc>
              <a:spcBef>
                <a:spcPts val="0"/>
              </a:spcBef>
              <a:spcAft>
                <a:spcPts val="800"/>
              </a:spcAft>
              <a:buNone/>
            </a:pPr>
            <a:r>
              <a:rPr lang="en-US" sz="2400" kern="100">
                <a:effectLst/>
                <a:latin typeface="Aptos" panose="020B0004020202020204" pitchFamily="34" charset="0"/>
                <a:ea typeface="Aptos" panose="020B0004020202020204" pitchFamily="34" charset="0"/>
                <a:cs typeface="Times New Roman" panose="02020603050405020304" pitchFamily="18" charset="0"/>
              </a:rPr>
              <a:t>last-5 (useful to  connect </a:t>
            </a:r>
            <a:r>
              <a:rPr lang="en-US" sz="2400" kern="100">
                <a:latin typeface="Aptos" panose="020B0004020202020204" pitchFamily="34" charset="0"/>
                <a:ea typeface="Aptos" panose="020B0004020202020204" pitchFamily="34" charset="0"/>
                <a:cs typeface="Times New Roman" panose="02020603050405020304" pitchFamily="18" charset="0"/>
              </a:rPr>
              <a:t>the</a:t>
            </a:r>
            <a:r>
              <a:rPr lang="en-US" sz="2400" kern="100">
                <a:effectLst/>
                <a:latin typeface="Aptos" panose="020B0004020202020204" pitchFamily="34" charset="0"/>
                <a:ea typeface="Aptos" panose="020B0004020202020204" pitchFamily="34" charset="0"/>
                <a:cs typeface="Times New Roman" panose="02020603050405020304" pitchFamily="18" charset="0"/>
              </a:rPr>
              <a:t> day’s matter, self-explain choices, quiz errors) </a:t>
            </a:r>
          </a:p>
          <a:p>
            <a:pPr marL="0" marR="0" indent="0">
              <a:lnSpc>
                <a:spcPct val="107000"/>
              </a:lnSpc>
              <a:spcBef>
                <a:spcPts val="0"/>
              </a:spcBef>
              <a:spcAft>
                <a:spcPts val="800"/>
              </a:spcAft>
              <a:buNone/>
            </a:pPr>
            <a:r>
              <a:rPr lang="en-US" sz="2400" kern="100">
                <a:effectLst/>
                <a:latin typeface="Aptos" panose="020B0004020202020204" pitchFamily="34" charset="0"/>
                <a:ea typeface="Aptos" panose="020B0004020202020204" pitchFamily="34" charset="0"/>
                <a:cs typeface="Times New Roman" panose="02020603050405020304" pitchFamily="18" charset="0"/>
              </a:rPr>
              <a:t>Hitting </a:t>
            </a:r>
            <a:r>
              <a:rPr lang="en-US" sz="2400" kern="100">
                <a:latin typeface="Aptos" panose="020B0004020202020204" pitchFamily="34" charset="0"/>
                <a:ea typeface="Aptos" panose="020B0004020202020204" pitchFamily="34" charset="0"/>
                <a:cs typeface="Times New Roman" panose="02020603050405020304" pitchFamily="18" charset="0"/>
              </a:rPr>
              <a:t>P</a:t>
            </a:r>
            <a:r>
              <a:rPr lang="en-US" sz="2400" kern="100">
                <a:effectLst/>
                <a:latin typeface="Aptos" panose="020B0004020202020204" pitchFamily="34" charset="0"/>
                <a:ea typeface="Aptos" panose="020B0004020202020204" pitchFamily="34" charset="0"/>
                <a:cs typeface="Times New Roman" panose="02020603050405020304" pitchFamily="18" charset="0"/>
              </a:rPr>
              <a:t>ause </a:t>
            </a:r>
            <a:r>
              <a:rPr lang="en-US" sz="2400" kern="100">
                <a:latin typeface="Aptos" panose="020B0004020202020204" pitchFamily="34" charset="0"/>
                <a:ea typeface="Aptos" panose="020B0004020202020204" pitchFamily="34" charset="0"/>
                <a:cs typeface="Times New Roman" panose="02020603050405020304" pitchFamily="18" charset="0"/>
              </a:rPr>
              <a:t>along way(useful to connect, retrieve, practice, self-explain)</a:t>
            </a: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27C964F-E2D5-D8E7-C513-C47A7E409DF3}"/>
              </a:ext>
            </a:extLst>
          </p:cNvPr>
          <p:cNvSpPr>
            <a:spLocks noGrp="1"/>
          </p:cNvSpPr>
          <p:nvPr>
            <p:ph type="sldNum" sz="quarter" idx="15"/>
          </p:nvPr>
        </p:nvSpPr>
        <p:spPr/>
        <p:txBody>
          <a:bodyPr/>
          <a:lstStyle/>
          <a:p>
            <a:fld id="{18D65601-5AE2-46FC-B138-694DDD2B510D}" type="slidenum">
              <a:rPr lang="en-US" smtClean="0"/>
              <a:pPr/>
              <a:t>13</a:t>
            </a:fld>
            <a:endParaRPr lang="en-US"/>
          </a:p>
        </p:txBody>
      </p:sp>
    </p:spTree>
    <p:extLst>
      <p:ext uri="{BB962C8B-B14F-4D97-AF65-F5344CB8AC3E}">
        <p14:creationId xmlns:p14="http://schemas.microsoft.com/office/powerpoint/2010/main" val="298799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BC60-AA38-5DEF-3160-0CAA68F3D28C}"/>
              </a:ext>
            </a:extLst>
          </p:cNvPr>
          <p:cNvSpPr>
            <a:spLocks noGrp="1"/>
          </p:cNvSpPr>
          <p:nvPr>
            <p:ph type="title"/>
          </p:nvPr>
        </p:nvSpPr>
        <p:spPr>
          <a:xfrm>
            <a:off x="1468815" y="503853"/>
            <a:ext cx="9150675" cy="508084"/>
          </a:xfrm>
        </p:spPr>
        <p:txBody>
          <a:bodyPr>
            <a:normAutofit fontScale="90000"/>
          </a:bodyPr>
          <a:lstStyle/>
          <a:p>
            <a:pPr algn="ctr"/>
            <a:r>
              <a:rPr lang="en-US"/>
              <a:t>Jim Lang on Small Teaching benefits</a:t>
            </a:r>
            <a:endParaRPr lang="en-ZA"/>
          </a:p>
        </p:txBody>
      </p:sp>
      <p:sp>
        <p:nvSpPr>
          <p:cNvPr id="3" name="Content Placeholder 2">
            <a:extLst>
              <a:ext uri="{FF2B5EF4-FFF2-40B4-BE49-F238E27FC236}">
                <a16:creationId xmlns:a16="http://schemas.microsoft.com/office/drawing/2014/main" id="{1EBEE570-1B5E-FFD1-485D-D77E4E6FE7C0}"/>
              </a:ext>
            </a:extLst>
          </p:cNvPr>
          <p:cNvSpPr>
            <a:spLocks noGrp="1"/>
          </p:cNvSpPr>
          <p:nvPr>
            <p:ph sz="quarter" idx="12"/>
          </p:nvPr>
        </p:nvSpPr>
        <p:spPr>
          <a:xfrm>
            <a:off x="1450153" y="1133856"/>
            <a:ext cx="8552264" cy="5094329"/>
          </a:xfrm>
        </p:spPr>
        <p:txBody>
          <a:bodyPr>
            <a:normAutofit lnSpcReduction="10000"/>
          </a:bodyPr>
          <a:lstStyle/>
          <a:p>
            <a:pPr algn="l"/>
            <a:endParaRPr lang="en-US" sz="900" b="0" i="0" u="none" strike="noStrike" baseline="0">
              <a:solidFill>
                <a:srgbClr val="000000"/>
              </a:solidFill>
              <a:latin typeface="Georgia" panose="02040502050405020303" pitchFamily="18" charset="0"/>
            </a:endParaRPr>
          </a:p>
          <a:p>
            <a:pPr marL="0" indent="0">
              <a:buNone/>
            </a:pPr>
            <a:r>
              <a:rPr kumimoji="0" lang="en-US" sz="2900" b="0" i="0" u="none" strike="noStrike" kern="1200" cap="none" spc="0" normalizeH="0" baseline="0" noProof="0">
                <a:ln>
                  <a:noFill/>
                </a:ln>
                <a:solidFill>
                  <a:srgbClr val="D16248"/>
                </a:solidFill>
                <a:effectLst/>
                <a:uLnTx/>
                <a:uFillTx/>
                <a:latin typeface="Wingdings 2" panose="05020102010507070707" pitchFamily="18" charset="2"/>
                <a:ea typeface="+mj-ea"/>
                <a:cs typeface="+mj-cs"/>
              </a:rPr>
              <a:t></a:t>
            </a:r>
            <a:r>
              <a:rPr kumimoji="0" lang="en-US" sz="3200" b="0" i="0" u="none" strike="noStrike" kern="1200" cap="none" spc="0" normalizeH="0" baseline="0" noProof="0">
                <a:ln>
                  <a:noFill/>
                </a:ln>
                <a:solidFill>
                  <a:srgbClr val="000000"/>
                </a:solidFill>
                <a:effectLst/>
                <a:uLnTx/>
                <a:uFillTx/>
                <a:latin typeface="Georgia" panose="02040502050405020303" pitchFamily="18" charset="0"/>
                <a:ea typeface="+mj-ea"/>
                <a:cs typeface="+mj-cs"/>
              </a:rPr>
              <a:t>Small teaching activities can provide substantive learning boosts with </a:t>
            </a:r>
            <a:r>
              <a:rPr kumimoji="0" lang="en-US" sz="3200" b="1" i="0" u="none" strike="noStrike" kern="1200" cap="none" spc="0" normalizeH="0" baseline="0" noProof="0">
                <a:ln>
                  <a:noFill/>
                </a:ln>
                <a:solidFill>
                  <a:srgbClr val="000000"/>
                </a:solidFill>
                <a:effectLst/>
                <a:uLnTx/>
                <a:uFillTx/>
                <a:latin typeface="Georgia" panose="02040502050405020303" pitchFamily="18" charset="0"/>
                <a:ea typeface="+mj-ea"/>
                <a:cs typeface="+mj-cs"/>
              </a:rPr>
              <a:t>minimal investment of faculty time or institutional money</a:t>
            </a:r>
            <a:r>
              <a:rPr kumimoji="0" lang="en-US" sz="3200" b="0" i="0" u="none" strike="noStrike" kern="1200" cap="none" spc="0" normalizeH="0" baseline="0" noProof="0">
                <a:ln>
                  <a:noFill/>
                </a:ln>
                <a:solidFill>
                  <a:srgbClr val="000000"/>
                </a:solidFill>
                <a:effectLst/>
                <a:uLnTx/>
                <a:uFillTx/>
                <a:latin typeface="Georgia" panose="02040502050405020303" pitchFamily="18" charset="0"/>
                <a:ea typeface="+mj-ea"/>
                <a:cs typeface="+mj-cs"/>
              </a:rPr>
              <a:t>. </a:t>
            </a:r>
            <a:br>
              <a:rPr kumimoji="0" lang="en-US" sz="3200" b="0" i="0" u="none" strike="noStrike" kern="1200" cap="none" spc="0" normalizeH="0" baseline="0" noProof="0">
                <a:ln>
                  <a:noFill/>
                </a:ln>
                <a:solidFill>
                  <a:srgbClr val="000000"/>
                </a:solidFill>
                <a:effectLst/>
                <a:uLnTx/>
                <a:uFillTx/>
                <a:latin typeface="Georgia" panose="02040502050405020303" pitchFamily="18" charset="0"/>
                <a:ea typeface="+mj-ea"/>
                <a:cs typeface="+mj-cs"/>
              </a:rPr>
            </a:br>
            <a:br>
              <a:rPr kumimoji="0" lang="en-US" sz="3200" b="0" i="0" u="none" strike="noStrike" kern="1200" cap="none" spc="0" normalizeH="0" baseline="0" noProof="0">
                <a:ln>
                  <a:noFill/>
                </a:ln>
                <a:solidFill>
                  <a:srgbClr val="000000"/>
                </a:solidFill>
                <a:effectLst/>
                <a:uLnTx/>
                <a:uFillTx/>
                <a:latin typeface="Georgia" panose="02040502050405020303" pitchFamily="18" charset="0"/>
                <a:ea typeface="+mj-ea"/>
                <a:cs typeface="+mj-cs"/>
              </a:rPr>
            </a:br>
            <a:r>
              <a:rPr kumimoji="0" lang="en-US" sz="2900" b="0" i="0" u="none" strike="noStrike" kern="1200" cap="none" spc="0" normalizeH="0" baseline="0" noProof="0">
                <a:ln>
                  <a:noFill/>
                </a:ln>
                <a:solidFill>
                  <a:srgbClr val="D16248"/>
                </a:solidFill>
                <a:effectLst/>
                <a:uLnTx/>
                <a:uFillTx/>
                <a:latin typeface="Wingdings 2" panose="05020102010507070707" pitchFamily="18" charset="2"/>
                <a:ea typeface="+mj-ea"/>
                <a:cs typeface="+mj-cs"/>
              </a:rPr>
              <a:t></a:t>
            </a:r>
            <a:r>
              <a:rPr kumimoji="0" lang="en-US" sz="3200" b="0" i="0" u="none" strike="noStrike" kern="1200" cap="none" spc="0" normalizeH="0" baseline="0" noProof="0">
                <a:ln>
                  <a:noFill/>
                </a:ln>
                <a:solidFill>
                  <a:srgbClr val="000000"/>
                </a:solidFill>
                <a:effectLst/>
                <a:uLnTx/>
                <a:uFillTx/>
                <a:latin typeface="Georgia" panose="02040502050405020303" pitchFamily="18" charset="0"/>
                <a:ea typeface="+mj-ea"/>
                <a:cs typeface="+mj-cs"/>
              </a:rPr>
              <a:t>Small teaching activities which foster continuous engagement produce especially </a:t>
            </a:r>
            <a:r>
              <a:rPr kumimoji="0" lang="en-US" sz="3200" b="1" i="0" u="none" strike="noStrike" kern="1200" cap="none" spc="0" normalizeH="0" baseline="0" noProof="0">
                <a:ln>
                  <a:noFill/>
                </a:ln>
                <a:solidFill>
                  <a:srgbClr val="000000"/>
                </a:solidFill>
                <a:effectLst/>
                <a:uLnTx/>
                <a:uFillTx/>
                <a:latin typeface="Georgia" panose="02040502050405020303" pitchFamily="18" charset="0"/>
                <a:ea typeface="+mj-ea"/>
                <a:cs typeface="+mj-cs"/>
              </a:rPr>
              <a:t>strong results with lower-performing students</a:t>
            </a:r>
            <a:r>
              <a:rPr kumimoji="0" lang="en-US" sz="3200" b="0" i="0" u="none" strike="noStrike" kern="1200" cap="none" spc="0" normalizeH="0" baseline="0" noProof="0">
                <a:ln>
                  <a:noFill/>
                </a:ln>
                <a:solidFill>
                  <a:srgbClr val="000000"/>
                </a:solidFill>
                <a:effectLst/>
                <a:uLnTx/>
                <a:uFillTx/>
                <a:latin typeface="Georgia" panose="02040502050405020303" pitchFamily="18" charset="0"/>
                <a:ea typeface="+mj-ea"/>
                <a:cs typeface="+mj-cs"/>
              </a:rPr>
              <a:t>. </a:t>
            </a:r>
            <a:br>
              <a:rPr kumimoji="0" lang="en-US" sz="3200" b="0" i="0" u="none" strike="noStrike" kern="1200" cap="none" spc="0" normalizeH="0" baseline="0" noProof="0">
                <a:ln>
                  <a:noFill/>
                </a:ln>
                <a:solidFill>
                  <a:srgbClr val="000000"/>
                </a:solidFill>
                <a:effectLst/>
                <a:uLnTx/>
                <a:uFillTx/>
                <a:latin typeface="Georgia" panose="02040502050405020303" pitchFamily="18" charset="0"/>
                <a:ea typeface="+mj-ea"/>
                <a:cs typeface="+mj-cs"/>
              </a:rPr>
            </a:br>
            <a:r>
              <a:rPr kumimoji="0" lang="en-US" sz="3200" b="0" i="0" u="none" strike="noStrike" kern="1200" cap="none" spc="0" normalizeH="0" baseline="0" noProof="0">
                <a:ln>
                  <a:noFill/>
                </a:ln>
                <a:solidFill>
                  <a:srgbClr val="000000"/>
                </a:solidFill>
                <a:effectLst/>
                <a:uLnTx/>
                <a:uFillTx/>
                <a:latin typeface="Georgia" panose="02040502050405020303" pitchFamily="18" charset="0"/>
                <a:ea typeface="+mj-ea"/>
                <a:cs typeface="+mj-cs"/>
              </a:rPr>
              <a:t>				Lang, keynote 2018</a:t>
            </a:r>
            <a:endParaRPr lang="en-US"/>
          </a:p>
        </p:txBody>
      </p:sp>
      <p:sp>
        <p:nvSpPr>
          <p:cNvPr id="4" name="Slide Number Placeholder 3">
            <a:extLst>
              <a:ext uri="{FF2B5EF4-FFF2-40B4-BE49-F238E27FC236}">
                <a16:creationId xmlns:a16="http://schemas.microsoft.com/office/drawing/2014/main" id="{527C964F-E2D5-D8E7-C513-C47A7E409DF3}"/>
              </a:ext>
            </a:extLst>
          </p:cNvPr>
          <p:cNvSpPr>
            <a:spLocks noGrp="1"/>
          </p:cNvSpPr>
          <p:nvPr>
            <p:ph type="sldNum" sz="quarter" idx="15"/>
          </p:nvPr>
        </p:nvSpPr>
        <p:spPr/>
        <p:txBody>
          <a:bodyPr/>
          <a:lstStyle/>
          <a:p>
            <a:fld id="{18D65601-5AE2-46FC-B138-694DDD2B510D}" type="slidenum">
              <a:rPr lang="en-US" smtClean="0"/>
              <a:pPr/>
              <a:t>14</a:t>
            </a:fld>
            <a:endParaRPr lang="en-US"/>
          </a:p>
        </p:txBody>
      </p:sp>
    </p:spTree>
    <p:extLst>
      <p:ext uri="{BB962C8B-B14F-4D97-AF65-F5344CB8AC3E}">
        <p14:creationId xmlns:p14="http://schemas.microsoft.com/office/powerpoint/2010/main" val="278802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03AFAF-8AE3-20B9-C964-DBC51EC2E83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687A71F-C0A4-9F73-2912-D5D828DE0A0B}"/>
              </a:ext>
            </a:extLst>
          </p:cNvPr>
          <p:cNvSpPr>
            <a:spLocks noGrp="1"/>
          </p:cNvSpPr>
          <p:nvPr>
            <p:ph type="title"/>
          </p:nvPr>
        </p:nvSpPr>
        <p:spPr>
          <a:xfrm>
            <a:off x="5289754" y="639097"/>
            <a:ext cx="6253317" cy="3686015"/>
          </a:xfrm>
        </p:spPr>
        <p:txBody>
          <a:bodyPr vert="horz" lIns="91440" tIns="45720" rIns="91440" bIns="45720" rtlCol="0" anchor="b">
            <a:normAutofit/>
          </a:bodyPr>
          <a:lstStyle/>
          <a:p>
            <a:r>
              <a:rPr lang="en-US" sz="3200">
                <a:solidFill>
                  <a:schemeClr val="tx1"/>
                </a:solidFill>
              </a:rPr>
              <a:t>Using Game Strategies (Role Play, Simulations, Escape Rooms, and more) to Teach Critical Thinking</a:t>
            </a:r>
            <a:br>
              <a:rPr lang="en-US" sz="2000">
                <a:solidFill>
                  <a:schemeClr val="tx1">
                    <a:lumMod val="85000"/>
                    <a:lumOff val="15000"/>
                  </a:schemeClr>
                </a:solidFill>
              </a:rPr>
            </a:br>
            <a:br>
              <a:rPr lang="en-US" sz="2000">
                <a:solidFill>
                  <a:schemeClr val="tx1">
                    <a:lumMod val="85000"/>
                    <a:lumOff val="15000"/>
                  </a:schemeClr>
                </a:solidFill>
              </a:rPr>
            </a:br>
            <a:br>
              <a:rPr lang="en-US" sz="2000">
                <a:solidFill>
                  <a:schemeClr val="tx1">
                    <a:lumMod val="85000"/>
                    <a:lumOff val="15000"/>
                  </a:schemeClr>
                </a:solidFill>
              </a:rPr>
            </a:br>
            <a:br>
              <a:rPr lang="en-US" sz="2000">
                <a:solidFill>
                  <a:schemeClr val="tx1">
                    <a:lumMod val="85000"/>
                    <a:lumOff val="15000"/>
                  </a:schemeClr>
                </a:solidFill>
              </a:rPr>
            </a:br>
            <a:br>
              <a:rPr lang="en-US" sz="2000">
                <a:solidFill>
                  <a:schemeClr val="tx1">
                    <a:lumMod val="85000"/>
                    <a:lumOff val="15000"/>
                  </a:schemeClr>
                </a:solidFill>
              </a:rPr>
            </a:br>
            <a:br>
              <a:rPr kumimoji="0" lang="en-US" sz="2000" b="0" i="0" u="none" strike="noStrike" cap="none" normalizeH="0" noProof="0">
                <a:ln>
                  <a:noFill/>
                </a:ln>
                <a:solidFill>
                  <a:schemeClr val="tx1">
                    <a:lumMod val="85000"/>
                    <a:lumOff val="15000"/>
                  </a:schemeClr>
                </a:solidFill>
                <a:effectLst/>
                <a:uLnTx/>
                <a:uFillTx/>
              </a:rPr>
            </a:br>
            <a:endParaRPr lang="en-US" sz="2000">
              <a:solidFill>
                <a:schemeClr val="tx1">
                  <a:lumMod val="85000"/>
                  <a:lumOff val="15000"/>
                </a:schemeClr>
              </a:solidFill>
            </a:endParaRPr>
          </a:p>
        </p:txBody>
      </p:sp>
      <p:pic>
        <p:nvPicPr>
          <p:cNvPr id="4" name="Picture Placeholder 17">
            <a:extLst>
              <a:ext uri="{FF2B5EF4-FFF2-40B4-BE49-F238E27FC236}">
                <a16:creationId xmlns:a16="http://schemas.microsoft.com/office/drawing/2014/main" id="{F11DAA3D-8320-EAFB-A236-64A8B5781433}"/>
              </a:ext>
            </a:extLst>
          </p:cNvPr>
          <p:cNvPicPr>
            <a:picLocks noGrp="1" noChangeAspect="1"/>
          </p:cNvPicPr>
          <p:nvPr>
            <p:ph type="pic" sz="quarter" idx="13"/>
          </p:nvPr>
        </p:nvPicPr>
        <p:blipFill>
          <a:blip r:embed="rId3"/>
          <a:srcRect t="4940" b="4940"/>
          <a:stretch>
            <a:fillRect/>
          </a:stretch>
        </p:blipFill>
        <p:spPr>
          <a:xfrm rot="5400000">
            <a:off x="-1111344" y="1111342"/>
            <a:ext cx="6858000" cy="4635315"/>
          </a:xfrm>
          <a:prstGeom prst="rect">
            <a:avLst/>
          </a:prstGeom>
        </p:spPr>
      </p:pic>
      <p:cxnSp>
        <p:nvCxnSpPr>
          <p:cNvPr id="15" name="Straight Connector 14">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983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B821DB71-132C-30D7-A9F3-B52127BA0F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D67B92-E536-6A2D-82D3-4134573F4FCD}"/>
              </a:ext>
            </a:extLst>
          </p:cNvPr>
          <p:cNvSpPr>
            <a:spLocks noGrp="1"/>
          </p:cNvSpPr>
          <p:nvPr>
            <p:ph type="title"/>
          </p:nvPr>
        </p:nvSpPr>
        <p:spPr>
          <a:xfrm>
            <a:off x="1468815" y="418508"/>
            <a:ext cx="9613042" cy="508084"/>
          </a:xfrm>
        </p:spPr>
        <p:txBody>
          <a:bodyPr>
            <a:normAutofit fontScale="90000"/>
          </a:bodyPr>
          <a:lstStyle/>
          <a:p>
            <a:pPr algn="ctr"/>
            <a:r>
              <a:rPr lang="en-US"/>
              <a:t>Research Supports Learning Games for Classroom</a:t>
            </a:r>
            <a:endParaRPr lang="en-ZA"/>
          </a:p>
        </p:txBody>
      </p:sp>
      <p:sp>
        <p:nvSpPr>
          <p:cNvPr id="3" name="Content Placeholder 2">
            <a:extLst>
              <a:ext uri="{FF2B5EF4-FFF2-40B4-BE49-F238E27FC236}">
                <a16:creationId xmlns:a16="http://schemas.microsoft.com/office/drawing/2014/main" id="{6131A4DF-C879-8DFA-CB8F-2879E67E22CC}"/>
              </a:ext>
            </a:extLst>
          </p:cNvPr>
          <p:cNvSpPr>
            <a:spLocks noGrp="1"/>
          </p:cNvSpPr>
          <p:nvPr>
            <p:ph sz="quarter" idx="12"/>
          </p:nvPr>
        </p:nvSpPr>
        <p:spPr>
          <a:xfrm>
            <a:off x="971551" y="1048624"/>
            <a:ext cx="10110306" cy="5220933"/>
          </a:xfrm>
        </p:spPr>
        <p:txBody>
          <a:bodyPr>
            <a:normAutofit/>
          </a:bodyPr>
          <a:lstStyle/>
          <a:p>
            <a:pPr marL="0" marR="0" indent="0">
              <a:lnSpc>
                <a:spcPct val="107000"/>
              </a:lnSpc>
              <a:spcBef>
                <a:spcPts val="0"/>
              </a:spcBef>
              <a:spcAft>
                <a:spcPts val="800"/>
              </a:spcAft>
              <a:buNone/>
            </a:pPr>
            <a:r>
              <a:rPr lang="en-US" kern="100">
                <a:latin typeface="Aptos" panose="020B0004020202020204" pitchFamily="34" charset="0"/>
                <a:ea typeface="Aptos" panose="020B0004020202020204" pitchFamily="34" charset="0"/>
                <a:cs typeface="Times New Roman" panose="02020603050405020304" pitchFamily="18" charset="0"/>
              </a:rPr>
              <a:t>Escape rooms, both in-person and online, have been found as effective motivations to teach freshmen chemistry students difficult concepts such as chemical bonding (Ang et al, 2020)</a:t>
            </a: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kern="100">
                <a:latin typeface="Aptos" panose="020B0004020202020204" pitchFamily="34" charset="0"/>
                <a:ea typeface="Aptos" panose="020B0004020202020204" pitchFamily="34" charset="0"/>
                <a:cs typeface="Times New Roman" panose="02020603050405020304" pitchFamily="18" charset="0"/>
              </a:rPr>
              <a:t>Gamification methods have been successfully used ‘to ignite social responsibility and ethical practices in business students by designing situations mirroring genuine crises’ (19).</a:t>
            </a: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kern="100">
                <a:latin typeface="Aptos" panose="020B0004020202020204" pitchFamily="34" charset="0"/>
                <a:ea typeface="Aptos" panose="020B0004020202020204" pitchFamily="34" charset="0"/>
                <a:cs typeface="Times New Roman" panose="02020603050405020304" pitchFamily="18" charset="0"/>
              </a:rPr>
              <a:t>Imagine creating a mock town hall meeting ‘in which science students  role play a variety of stakeholders’ as they portray the challenges in balancing water needed by citizens and limiting water to protect an historic marshland. </a:t>
            </a: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kern="100">
                <a:latin typeface="Aptos" panose="020B0004020202020204" pitchFamily="34" charset="0"/>
                <a:ea typeface="Aptos" panose="020B0004020202020204" pitchFamily="34" charset="0"/>
                <a:cs typeface="Times New Roman" panose="02020603050405020304" pitchFamily="18" charset="0"/>
              </a:rPr>
              <a:t>Communication and composition students are becoming aware that skills in writing and speaking are becoming more important </a:t>
            </a:r>
            <a:r>
              <a:rPr lang="en-US" b="1" kern="100">
                <a:latin typeface="Aptos" panose="020B0004020202020204" pitchFamily="34" charset="0"/>
                <a:ea typeface="Aptos" panose="020B0004020202020204" pitchFamily="34" charset="0"/>
                <a:cs typeface="Times New Roman" panose="02020603050405020304" pitchFamily="18" charset="0"/>
              </a:rPr>
              <a:t>because</a:t>
            </a:r>
            <a:r>
              <a:rPr lang="en-US" kern="100">
                <a:latin typeface="Aptos" panose="020B0004020202020204" pitchFamily="34" charset="0"/>
                <a:ea typeface="Aptos" panose="020B0004020202020204" pitchFamily="34" charset="0"/>
                <a:cs typeface="Times New Roman" panose="02020603050405020304" pitchFamily="18" charset="0"/>
              </a:rPr>
              <a:t> of ChatGPT </a:t>
            </a: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4F9BE80-5B79-6A69-C917-7318511ADE6F}"/>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8D65601-5AE2-46FC-B138-694DDD2B510D}" type="slidenum">
              <a:rPr kumimoji="0" lang="en-US" sz="1200" b="1" i="0" u="none" strike="noStrike" kern="1200" cap="none" spc="150" normalizeH="0" baseline="0" noProof="0" smtClean="0">
                <a:ln>
                  <a:noFill/>
                </a:ln>
                <a:solidFill>
                  <a:prstClr val="black"/>
                </a:solidFill>
                <a:effectLst/>
                <a:uLnTx/>
                <a:uFillTx/>
                <a:latin typeface="Univers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200" b="1" i="0" u="none" strike="noStrike" kern="1200" cap="none" spc="150" normalizeH="0" baseline="0" noProof="0">
              <a:ln>
                <a:noFill/>
              </a:ln>
              <a:solidFill>
                <a:prstClr val="black"/>
              </a:solidFill>
              <a:effectLst/>
              <a:uLnTx/>
              <a:uFillTx/>
              <a:latin typeface="Univers Light"/>
              <a:ea typeface="+mn-ea"/>
              <a:cs typeface="+mn-cs"/>
            </a:endParaRPr>
          </a:p>
        </p:txBody>
      </p:sp>
    </p:spTree>
    <p:extLst>
      <p:ext uri="{BB962C8B-B14F-4D97-AF65-F5344CB8AC3E}">
        <p14:creationId xmlns:p14="http://schemas.microsoft.com/office/powerpoint/2010/main" val="131119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EAAC5438-08AA-3775-A717-82BF57E655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570C59-842B-9E5F-0199-9FA0BC528563}"/>
              </a:ext>
            </a:extLst>
          </p:cNvPr>
          <p:cNvSpPr>
            <a:spLocks noGrp="1"/>
          </p:cNvSpPr>
          <p:nvPr>
            <p:ph type="title"/>
          </p:nvPr>
        </p:nvSpPr>
        <p:spPr>
          <a:xfrm>
            <a:off x="1468815" y="418508"/>
            <a:ext cx="9613042" cy="508084"/>
          </a:xfrm>
        </p:spPr>
        <p:txBody>
          <a:bodyPr>
            <a:normAutofit fontScale="90000"/>
          </a:bodyPr>
          <a:lstStyle/>
          <a:p>
            <a:pPr algn="ctr"/>
            <a:r>
              <a:rPr lang="en-US"/>
              <a:t>Creating Learning Games for Classroom</a:t>
            </a:r>
            <a:endParaRPr lang="en-ZA"/>
          </a:p>
        </p:txBody>
      </p:sp>
      <p:sp>
        <p:nvSpPr>
          <p:cNvPr id="3" name="Content Placeholder 2">
            <a:extLst>
              <a:ext uri="{FF2B5EF4-FFF2-40B4-BE49-F238E27FC236}">
                <a16:creationId xmlns:a16="http://schemas.microsoft.com/office/drawing/2014/main" id="{262626A1-4E0E-C4D0-B106-6A216C47548C}"/>
              </a:ext>
            </a:extLst>
          </p:cNvPr>
          <p:cNvSpPr>
            <a:spLocks noGrp="1"/>
          </p:cNvSpPr>
          <p:nvPr>
            <p:ph sz="quarter" idx="12"/>
          </p:nvPr>
        </p:nvSpPr>
        <p:spPr>
          <a:xfrm>
            <a:off x="971551" y="1067674"/>
            <a:ext cx="10110306" cy="5220933"/>
          </a:xfrm>
        </p:spPr>
        <p:txBody>
          <a:bodyPr>
            <a:normAutofit lnSpcReduction="10000"/>
          </a:bodyPr>
          <a:lstStyle/>
          <a:p>
            <a:pPr marL="0" marR="0" indent="0">
              <a:lnSpc>
                <a:spcPct val="107000"/>
              </a:lnSpc>
              <a:spcBef>
                <a:spcPts val="0"/>
              </a:spcBef>
              <a:spcAft>
                <a:spcPts val="800"/>
              </a:spcAft>
              <a:buNone/>
            </a:pPr>
            <a:r>
              <a:rPr lang="en-US" kern="100">
                <a:latin typeface="Aptos" panose="020B0004020202020204" pitchFamily="34" charset="0"/>
                <a:ea typeface="Aptos" panose="020B0004020202020204" pitchFamily="34" charset="0"/>
                <a:cs typeface="Times New Roman" panose="02020603050405020304" pitchFamily="18" charset="0"/>
              </a:rPr>
              <a:t>Games vary by duration and by the degree they require technology.</a:t>
            </a: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kern="100">
                <a:latin typeface="Aptos" panose="020B0004020202020204" pitchFamily="34" charset="0"/>
                <a:ea typeface="Aptos" panose="020B0004020202020204" pitchFamily="34" charset="0"/>
                <a:cs typeface="Times New Roman" panose="02020603050405020304" pitchFamily="18" charset="0"/>
              </a:rPr>
              <a:t>Write a scene of only 15-20 lines that two students can enact:</a:t>
            </a:r>
          </a:p>
          <a:p>
            <a:pPr marL="0" marR="0" indent="0">
              <a:lnSpc>
                <a:spcPct val="107000"/>
              </a:lnSpc>
              <a:spcBef>
                <a:spcPts val="0"/>
              </a:spcBef>
              <a:spcAft>
                <a:spcPts val="800"/>
              </a:spcAft>
              <a:buNone/>
            </a:pPr>
            <a:r>
              <a:rPr lang="en-US" kern="100">
                <a:latin typeface="Aptos" panose="020B0004020202020204" pitchFamily="34" charset="0"/>
                <a:ea typeface="Aptos" panose="020B0004020202020204" pitchFamily="34" charset="0"/>
                <a:cs typeface="Times New Roman" panose="02020603050405020304" pitchFamily="18" charset="0"/>
              </a:rPr>
              <a:t>	-two students mulling  how one is having difficulty with ____.</a:t>
            </a: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kern="100">
                <a:latin typeface="Aptos" panose="020B0004020202020204" pitchFamily="34" charset="0"/>
                <a:ea typeface="Aptos" panose="020B0004020202020204" pitchFamily="34" charset="0"/>
                <a:cs typeface="Times New Roman" panose="02020603050405020304" pitchFamily="18" charset="0"/>
              </a:rPr>
              <a:t>Or have your students work in small groups to produce problems for escape rooms or scenarios for role play performance.  </a:t>
            </a: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kern="100">
                <a:latin typeface="Aptos" panose="020B0004020202020204" pitchFamily="34" charset="0"/>
                <a:ea typeface="Aptos" panose="020B0004020202020204" pitchFamily="34" charset="0"/>
                <a:cs typeface="Times New Roman" panose="02020603050405020304" pitchFamily="18" charset="0"/>
              </a:rPr>
              <a:t>Each problem or script should address a problem and include knowledge, skills, or attitudes that are part of course content.	</a:t>
            </a:r>
          </a:p>
          <a:p>
            <a:pPr marL="0" marR="0" indent="0">
              <a:lnSpc>
                <a:spcPct val="107000"/>
              </a:lnSpc>
              <a:spcBef>
                <a:spcPts val="0"/>
              </a:spcBef>
              <a:spcAft>
                <a:spcPts val="800"/>
              </a:spcAft>
              <a:buNone/>
            </a:pPr>
            <a:r>
              <a:rPr lang="en-US" kern="100">
                <a:latin typeface="Aptos" panose="020B0004020202020204" pitchFamily="34" charset="0"/>
                <a:ea typeface="Aptos" panose="020B0004020202020204" pitchFamily="34" charset="0"/>
                <a:cs typeface="Times New Roman" panose="02020603050405020304" pitchFamily="18" charset="0"/>
              </a:rPr>
              <a:t> </a:t>
            </a:r>
          </a:p>
          <a:p>
            <a:pPr marL="0" marR="0" indent="0">
              <a:lnSpc>
                <a:spcPct val="107000"/>
              </a:lnSpc>
              <a:spcBef>
                <a:spcPts val="0"/>
              </a:spcBef>
              <a:spcAft>
                <a:spcPts val="800"/>
              </a:spcAft>
              <a:buNone/>
            </a:pPr>
            <a:r>
              <a:rPr lang="en-US" kern="100">
                <a:latin typeface="Aptos" panose="020B0004020202020204" pitchFamily="34" charset="0"/>
                <a:ea typeface="Aptos" panose="020B0004020202020204" pitchFamily="34" charset="0"/>
                <a:cs typeface="Times New Roman" panose="02020603050405020304" pitchFamily="18" charset="0"/>
              </a:rPr>
              <a:t> </a:t>
            </a: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EA35DBB-F412-3390-BAE3-366F73C38ABE}"/>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8D65601-5AE2-46FC-B138-694DDD2B510D}" type="slidenum">
              <a:rPr kumimoji="0" lang="en-US" sz="1200" b="1" i="0" u="none" strike="noStrike" kern="1200" cap="none" spc="150" normalizeH="0" baseline="0" noProof="0" smtClean="0">
                <a:ln>
                  <a:noFill/>
                </a:ln>
                <a:solidFill>
                  <a:prstClr val="black"/>
                </a:solidFill>
                <a:effectLst/>
                <a:uLnTx/>
                <a:uFillTx/>
                <a:latin typeface="Univers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200" b="1" i="0" u="none" strike="noStrike" kern="1200" cap="none" spc="150" normalizeH="0" baseline="0" noProof="0">
              <a:ln>
                <a:noFill/>
              </a:ln>
              <a:solidFill>
                <a:prstClr val="black"/>
              </a:solidFill>
              <a:effectLst/>
              <a:uLnTx/>
              <a:uFillTx/>
              <a:latin typeface="Univers Light"/>
              <a:ea typeface="+mn-ea"/>
              <a:cs typeface="+mn-cs"/>
            </a:endParaRPr>
          </a:p>
        </p:txBody>
      </p:sp>
    </p:spTree>
    <p:extLst>
      <p:ext uri="{BB962C8B-B14F-4D97-AF65-F5344CB8AC3E}">
        <p14:creationId xmlns:p14="http://schemas.microsoft.com/office/powerpoint/2010/main" val="42467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AE3F702D-2444-809A-7AD1-65637F63E3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FBD9EC-E532-44A4-06FE-F2FB9F9BE95D}"/>
              </a:ext>
            </a:extLst>
          </p:cNvPr>
          <p:cNvSpPr>
            <a:spLocks noGrp="1"/>
          </p:cNvSpPr>
          <p:nvPr>
            <p:ph type="title"/>
          </p:nvPr>
        </p:nvSpPr>
        <p:spPr>
          <a:xfrm>
            <a:off x="1468815" y="418508"/>
            <a:ext cx="9613042" cy="508084"/>
          </a:xfrm>
        </p:spPr>
        <p:txBody>
          <a:bodyPr>
            <a:normAutofit fontScale="90000"/>
          </a:bodyPr>
          <a:lstStyle/>
          <a:p>
            <a:pPr algn="ctr"/>
            <a:r>
              <a:rPr lang="en-US"/>
              <a:t>First steps or a giant leap into learning games</a:t>
            </a:r>
            <a:endParaRPr lang="en-ZA"/>
          </a:p>
        </p:txBody>
      </p:sp>
      <p:sp>
        <p:nvSpPr>
          <p:cNvPr id="3" name="Content Placeholder 2">
            <a:extLst>
              <a:ext uri="{FF2B5EF4-FFF2-40B4-BE49-F238E27FC236}">
                <a16:creationId xmlns:a16="http://schemas.microsoft.com/office/drawing/2014/main" id="{7869B31C-A5C2-4E5D-3D2B-260BDC740A7A}"/>
              </a:ext>
            </a:extLst>
          </p:cNvPr>
          <p:cNvSpPr>
            <a:spLocks noGrp="1"/>
          </p:cNvSpPr>
          <p:nvPr>
            <p:ph sz="quarter" idx="12"/>
          </p:nvPr>
        </p:nvSpPr>
        <p:spPr>
          <a:xfrm>
            <a:off x="960262" y="1048624"/>
            <a:ext cx="10110306" cy="5220933"/>
          </a:xfrm>
        </p:spPr>
        <p:txBody>
          <a:bodyPr>
            <a:normAutofit/>
          </a:bodyPr>
          <a:lstStyle/>
          <a:p>
            <a:pPr marL="0" marR="0" indent="0">
              <a:lnSpc>
                <a:spcPct val="107000"/>
              </a:lnSpc>
              <a:spcBef>
                <a:spcPts val="0"/>
              </a:spcBef>
              <a:spcAft>
                <a:spcPts val="800"/>
              </a:spcAft>
              <a:buNone/>
            </a:pPr>
            <a:r>
              <a:rPr lang="en-US" kern="100">
                <a:latin typeface="Aptos" panose="020B0004020202020204" pitchFamily="34" charset="0"/>
                <a:ea typeface="Aptos" panose="020B0004020202020204" pitchFamily="34" charset="0"/>
                <a:cs typeface="Times New Roman" panose="02020603050405020304" pitchFamily="18" charset="0"/>
              </a:rPr>
              <a:t>	</a:t>
            </a:r>
          </a:p>
          <a:p>
            <a:pPr marL="0" marR="0" indent="0">
              <a:lnSpc>
                <a:spcPct val="107000"/>
              </a:lnSpc>
              <a:spcBef>
                <a:spcPts val="0"/>
              </a:spcBef>
              <a:spcAft>
                <a:spcPts val="800"/>
              </a:spcAft>
              <a:buNone/>
            </a:pPr>
            <a:r>
              <a:rPr lang="en-US" kern="100">
                <a:latin typeface="Aptos" panose="020B0004020202020204" pitchFamily="34" charset="0"/>
                <a:ea typeface="Aptos" panose="020B0004020202020204" pitchFamily="34" charset="0"/>
                <a:cs typeface="Times New Roman" panose="02020603050405020304" pitchFamily="18" charset="0"/>
              </a:rPr>
              <a:t> 1. A classroom script, short drama, or debate.</a:t>
            </a:r>
          </a:p>
          <a:p>
            <a:pPr marL="0" marR="0" indent="0">
              <a:lnSpc>
                <a:spcPct val="107000"/>
              </a:lnSpc>
              <a:spcBef>
                <a:spcPts val="0"/>
              </a:spcBef>
              <a:spcAft>
                <a:spcPts val="800"/>
              </a:spcAft>
              <a:buNone/>
            </a:pPr>
            <a:r>
              <a:rPr lang="en-US" kern="100">
                <a:latin typeface="Aptos" panose="020B0004020202020204" pitchFamily="34" charset="0"/>
                <a:ea typeface="Aptos" panose="020B0004020202020204" pitchFamily="34" charset="0"/>
                <a:cs typeface="Times New Roman" panose="02020603050405020304" pitchFamily="18" charset="0"/>
              </a:rPr>
              <a:t> 2. Student created games (e.g. As research presentation, a student demonstrates a game for learning his most difficult subject, literature). </a:t>
            </a:r>
          </a:p>
          <a:p>
            <a:pPr marL="0" marR="0" indent="0">
              <a:lnSpc>
                <a:spcPct val="107000"/>
              </a:lnSpc>
              <a:spcBef>
                <a:spcPts val="0"/>
              </a:spcBef>
              <a:spcAft>
                <a:spcPts val="800"/>
              </a:spcAft>
              <a:buNone/>
            </a:pPr>
            <a:r>
              <a:rPr lang="en-US" kern="100">
                <a:latin typeface="Aptos" panose="020B0004020202020204" pitchFamily="34" charset="0"/>
                <a:ea typeface="Aptos" panose="020B0004020202020204" pitchFamily="34" charset="0"/>
                <a:cs typeface="Times New Roman" panose="02020603050405020304" pitchFamily="18" charset="0"/>
              </a:rPr>
              <a:t> 3. For brief duration, tools available in ‘free’ accounts of for-pay tools: </a:t>
            </a:r>
          </a:p>
          <a:p>
            <a:pPr marL="0" marR="0" indent="0">
              <a:lnSpc>
                <a:spcPct val="107000"/>
              </a:lnSpc>
              <a:spcBef>
                <a:spcPts val="0"/>
              </a:spcBef>
              <a:spcAft>
                <a:spcPts val="800"/>
              </a:spcAft>
              <a:buNone/>
            </a:pPr>
            <a:r>
              <a:rPr lang="en-US" u="sng" kern="100">
                <a:latin typeface="Aptos" panose="020B0004020202020204" pitchFamily="34" charset="0"/>
                <a:ea typeface="Aptos" panose="020B0004020202020204" pitchFamily="34" charset="0"/>
                <a:cs typeface="Times New Roman" panose="02020603050405020304" pitchFamily="18" charset="0"/>
              </a:rPr>
              <a:t>Poll Everywhere</a:t>
            </a:r>
            <a:r>
              <a:rPr lang="en-US" kern="100">
                <a:latin typeface="Aptos" panose="020B0004020202020204" pitchFamily="34" charset="0"/>
                <a:ea typeface="Aptos" panose="020B0004020202020204" pitchFamily="34" charset="0"/>
                <a:cs typeface="Times New Roman" panose="02020603050405020304" pitchFamily="18" charset="0"/>
              </a:rPr>
              <a:t>—as its title suggests provides a way to obtain feedback in real time. </a:t>
            </a:r>
          </a:p>
          <a:p>
            <a:pPr marL="0" marR="0" indent="0">
              <a:lnSpc>
                <a:spcPct val="107000"/>
              </a:lnSpc>
              <a:spcBef>
                <a:spcPts val="0"/>
              </a:spcBef>
              <a:spcAft>
                <a:spcPts val="800"/>
              </a:spcAft>
              <a:buNone/>
            </a:pPr>
            <a:r>
              <a:rPr lang="en-US" u="sng" kern="100">
                <a:latin typeface="Aptos" panose="020B0004020202020204" pitchFamily="34" charset="0"/>
                <a:ea typeface="Aptos" panose="020B0004020202020204" pitchFamily="34" charset="0"/>
                <a:cs typeface="Times New Roman" panose="02020603050405020304" pitchFamily="18" charset="0"/>
              </a:rPr>
              <a:t>Kahoot</a:t>
            </a:r>
            <a:r>
              <a:rPr lang="en-US" kern="100">
                <a:latin typeface="Aptos" panose="020B0004020202020204" pitchFamily="34" charset="0"/>
                <a:ea typeface="Aptos" panose="020B0004020202020204" pitchFamily="34" charset="0"/>
                <a:cs typeface="Times New Roman" panose="02020603050405020304" pitchFamily="18" charset="0"/>
              </a:rPr>
              <a:t>—Create an account, click Create to make your own trivia game, for example.  </a:t>
            </a:r>
          </a:p>
          <a:p>
            <a:pPr marL="0" marR="0" indent="0">
              <a:lnSpc>
                <a:spcPct val="107000"/>
              </a:lnSpc>
              <a:spcBef>
                <a:spcPts val="0"/>
              </a:spcBef>
              <a:spcAft>
                <a:spcPts val="800"/>
              </a:spcAft>
              <a:buNone/>
            </a:pPr>
            <a:r>
              <a:rPr lang="en-US" kern="100">
                <a:latin typeface="Aptos" panose="020B0004020202020204" pitchFamily="34" charset="0"/>
                <a:ea typeface="Aptos" panose="020B0004020202020204" pitchFamily="34" charset="0"/>
                <a:cs typeface="Times New Roman" panose="02020603050405020304" pitchFamily="18" charset="0"/>
              </a:rPr>
              <a:t>4. Games of longer duration for purchase but an excellent resource of existing scripts:</a:t>
            </a:r>
          </a:p>
          <a:p>
            <a:pPr marL="0" marR="0" indent="0">
              <a:lnSpc>
                <a:spcPct val="107000"/>
              </a:lnSpc>
              <a:spcBef>
                <a:spcPts val="0"/>
              </a:spcBef>
              <a:spcAft>
                <a:spcPts val="800"/>
              </a:spcAft>
              <a:buNone/>
            </a:pPr>
            <a:r>
              <a:rPr lang="en-US" u="sng" kern="100">
                <a:latin typeface="Aptos" panose="020B0004020202020204" pitchFamily="34" charset="0"/>
                <a:ea typeface="Aptos" panose="020B0004020202020204" pitchFamily="34" charset="0"/>
                <a:cs typeface="Times New Roman" panose="02020603050405020304" pitchFamily="18" charset="0"/>
              </a:rPr>
              <a:t>Reacting to the Past</a:t>
            </a:r>
            <a:r>
              <a:rPr lang="en-US" kern="100">
                <a:latin typeface="Aptos" panose="020B0004020202020204" pitchFamily="34" charset="0"/>
                <a:ea typeface="Aptos" panose="020B0004020202020204" pitchFamily="34" charset="0"/>
                <a:cs typeface="Times New Roman" panose="02020603050405020304" pitchFamily="18" charset="0"/>
              </a:rPr>
              <a:t>—this is the game that invites students to use a script, practice and learn various roles, and perform the ‘play’ together.  Ideal for immersion in the classroom setting for deep learning of a particular historical event, period, or era. </a:t>
            </a: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6B82710-FF84-71F0-FECC-C155C78C3540}"/>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8D65601-5AE2-46FC-B138-694DDD2B510D}" type="slidenum">
              <a:rPr kumimoji="0" lang="en-US" sz="1200" b="1" i="0" u="none" strike="noStrike" kern="1200" cap="none" spc="150" normalizeH="0" baseline="0" noProof="0" smtClean="0">
                <a:ln>
                  <a:noFill/>
                </a:ln>
                <a:solidFill>
                  <a:prstClr val="black"/>
                </a:solidFill>
                <a:effectLst/>
                <a:uLnTx/>
                <a:uFillTx/>
                <a:latin typeface="Univers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200" b="1" i="0" u="none" strike="noStrike" kern="1200" cap="none" spc="150" normalizeH="0" baseline="0" noProof="0">
              <a:ln>
                <a:noFill/>
              </a:ln>
              <a:solidFill>
                <a:prstClr val="black"/>
              </a:solidFill>
              <a:effectLst/>
              <a:uLnTx/>
              <a:uFillTx/>
              <a:latin typeface="Univers Light"/>
              <a:ea typeface="+mn-ea"/>
              <a:cs typeface="+mn-cs"/>
            </a:endParaRPr>
          </a:p>
        </p:txBody>
      </p:sp>
    </p:spTree>
    <p:extLst>
      <p:ext uri="{BB962C8B-B14F-4D97-AF65-F5344CB8AC3E}">
        <p14:creationId xmlns:p14="http://schemas.microsoft.com/office/powerpoint/2010/main" val="2106225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0A3C2-4196-24D8-9A0E-EE1061849485}"/>
            </a:ext>
          </a:extLst>
        </p:cNvPr>
        <p:cNvGrpSpPr/>
        <p:nvPr/>
      </p:nvGrpSpPr>
      <p:grpSpPr>
        <a:xfrm>
          <a:off x="0" y="0"/>
          <a:ext cx="0" cy="0"/>
          <a:chOff x="0" y="0"/>
          <a:chExt cx="0" cy="0"/>
        </a:xfrm>
      </p:grpSpPr>
      <p:pic>
        <p:nvPicPr>
          <p:cNvPr id="9" name="Picture Placeholder 8" descr="A person standing in front of a group of people">
            <a:extLst>
              <a:ext uri="{FF2B5EF4-FFF2-40B4-BE49-F238E27FC236}">
                <a16:creationId xmlns:a16="http://schemas.microsoft.com/office/drawing/2014/main" id="{7732FBB0-CE28-B775-3AC1-A504ABA30742}"/>
              </a:ext>
            </a:extLst>
          </p:cNvPr>
          <p:cNvPicPr>
            <a:picLocks noGrp="1" noChangeAspect="1"/>
          </p:cNvPicPr>
          <p:nvPr>
            <p:ph type="pic" sz="quarter" idx="13"/>
          </p:nvPr>
        </p:nvPicPr>
        <p:blipFill>
          <a:blip r:embed="rId3"/>
          <a:srcRect l="7" r="7"/>
          <a:stretch/>
        </p:blipFill>
        <p:spPr/>
      </p:pic>
      <p:sp>
        <p:nvSpPr>
          <p:cNvPr id="3" name="Title 2">
            <a:extLst>
              <a:ext uri="{FF2B5EF4-FFF2-40B4-BE49-F238E27FC236}">
                <a16:creationId xmlns:a16="http://schemas.microsoft.com/office/drawing/2014/main" id="{1DD3E20F-73C1-35E2-7B60-5616DDCAF236}"/>
              </a:ext>
            </a:extLst>
          </p:cNvPr>
          <p:cNvSpPr>
            <a:spLocks noGrp="1"/>
          </p:cNvSpPr>
          <p:nvPr>
            <p:ph type="ctrTitle"/>
          </p:nvPr>
        </p:nvSpPr>
        <p:spPr>
          <a:xfrm>
            <a:off x="2664177" y="3931920"/>
            <a:ext cx="9527823" cy="2926080"/>
          </a:xfrm>
        </p:spPr>
        <p:txBody>
          <a:bodyPr bIns="548640" anchor="b" anchorCtr="0"/>
          <a:lstStyle/>
          <a:p>
            <a:pPr algn="ctr"/>
            <a:br>
              <a:rPr kumimoji="0" lang="en-US" sz="4800" b="0" i="0" u="none" strike="noStrike" kern="1200" cap="none" spc="-50" normalizeH="0" baseline="0" noProof="0">
                <a:ln>
                  <a:noFill/>
                </a:ln>
                <a:solidFill>
                  <a:prstClr val="black">
                    <a:lumMod val="75000"/>
                    <a:lumOff val="25000"/>
                  </a:prstClr>
                </a:solidFill>
                <a:effectLst/>
                <a:uLnTx/>
                <a:uFillTx/>
                <a:latin typeface="Calibri Light" panose="020F0302020204030204"/>
                <a:ea typeface="+mj-ea"/>
                <a:cs typeface="+mj-cs"/>
              </a:rPr>
            </a:br>
            <a:br>
              <a:rPr kumimoji="0" lang="en-US" sz="4800" b="0" i="0" u="none" strike="noStrike" kern="1200" cap="none" spc="-50" normalizeH="0" baseline="0" noProof="0">
                <a:ln>
                  <a:noFill/>
                </a:ln>
                <a:solidFill>
                  <a:prstClr val="black">
                    <a:lumMod val="75000"/>
                    <a:lumOff val="25000"/>
                  </a:prstClr>
                </a:solidFill>
                <a:effectLst/>
                <a:uLnTx/>
                <a:uFillTx/>
                <a:latin typeface="Calibri Light" panose="020F0302020204030204"/>
                <a:ea typeface="+mj-ea"/>
                <a:cs typeface="+mj-cs"/>
              </a:rPr>
            </a:br>
            <a:r>
              <a:rPr kumimoji="0" lang="en-US" sz="4800" b="0" i="0" u="none" strike="noStrike" kern="1200" cap="none" spc="-50" normalizeH="0" baseline="0" noProof="0">
                <a:ln>
                  <a:noFill/>
                </a:ln>
                <a:solidFill>
                  <a:prstClr val="black">
                    <a:lumMod val="75000"/>
                    <a:lumOff val="25000"/>
                  </a:prstClr>
                </a:solidFill>
                <a:effectLst/>
                <a:uLnTx/>
                <a:uFillTx/>
                <a:latin typeface="Calibri Light" panose="020F0302020204030204"/>
                <a:ea typeface="+mj-ea"/>
                <a:cs typeface="+mj-cs"/>
              </a:rPr>
              <a:t>Outside: a High Impact Practice experiential learning project</a:t>
            </a:r>
            <a:br>
              <a:rPr kumimoji="0" lang="en-US" sz="4800" b="0" i="0" u="none" strike="noStrike" kern="1200" cap="none" spc="-50" normalizeH="0" baseline="0" noProof="0">
                <a:ln>
                  <a:noFill/>
                </a:ln>
                <a:solidFill>
                  <a:prstClr val="black">
                    <a:lumMod val="75000"/>
                    <a:lumOff val="25000"/>
                  </a:prstClr>
                </a:solidFill>
                <a:effectLst/>
                <a:uLnTx/>
                <a:uFillTx/>
                <a:latin typeface="Calibri Light" panose="020F0302020204030204"/>
                <a:ea typeface="+mj-ea"/>
                <a:cs typeface="+mj-cs"/>
              </a:rPr>
            </a:br>
            <a:endParaRPr kumimoji="0" lang="en-US" sz="4800" b="0" i="0" u="none" strike="noStrike" kern="1200" cap="none" spc="-50" normalizeH="0" baseline="0" noProof="0">
              <a:ln>
                <a:noFill/>
              </a:ln>
              <a:solidFill>
                <a:prstClr val="black">
                  <a:lumMod val="75000"/>
                  <a:lumOff val="25000"/>
                </a:prstClr>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286647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C7787F0-F29A-25EA-D723-9BF9E7519EE0}"/>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EDF949E2-EC1E-2D59-7248-575E62D74CB5}"/>
              </a:ext>
            </a:extLst>
          </p:cNvPr>
          <p:cNvSpPr>
            <a:spLocks noGrp="1"/>
          </p:cNvSpPr>
          <p:nvPr>
            <p:ph type="title"/>
          </p:nvPr>
        </p:nvSpPr>
        <p:spPr>
          <a:xfrm>
            <a:off x="950495" y="533401"/>
            <a:ext cx="9107905" cy="675237"/>
          </a:xfrm>
        </p:spPr>
        <p:txBody>
          <a:bodyPr>
            <a:noAutofit/>
          </a:bodyPr>
          <a:lstStyle/>
          <a:p>
            <a:pPr algn="ctr"/>
            <a:r>
              <a:rPr lang="en-US" b="1">
                <a:solidFill>
                  <a:schemeClr val="tx1"/>
                </a:solidFill>
                <a:latin typeface="FuturaT" charset="0"/>
                <a:ea typeface="FuturaT" charset="0"/>
                <a:cs typeface="FuturaT" charset="0"/>
              </a:rPr>
              <a:t>The work of the first year</a:t>
            </a:r>
          </a:p>
        </p:txBody>
      </p:sp>
      <p:sp>
        <p:nvSpPr>
          <p:cNvPr id="4" name="Content Placeholder 3">
            <a:extLst>
              <a:ext uri="{FF2B5EF4-FFF2-40B4-BE49-F238E27FC236}">
                <a16:creationId xmlns:a16="http://schemas.microsoft.com/office/drawing/2014/main" id="{8B6CD421-8582-8749-FB36-CF5435CFE08B}"/>
              </a:ext>
            </a:extLst>
          </p:cNvPr>
          <p:cNvSpPr>
            <a:spLocks noGrp="1"/>
          </p:cNvSpPr>
          <p:nvPr>
            <p:ph idx="1"/>
          </p:nvPr>
        </p:nvSpPr>
        <p:spPr>
          <a:xfrm>
            <a:off x="571500" y="1466850"/>
            <a:ext cx="9734549" cy="5200650"/>
          </a:xfrm>
        </p:spPr>
        <p:txBody>
          <a:bodyPr>
            <a:noAutofit/>
          </a:bodyPr>
          <a:lstStyle/>
          <a:p>
            <a:pPr marL="0" indent="0">
              <a:buNone/>
            </a:pPr>
            <a:r>
              <a:rPr lang="en-US" sz="2200">
                <a:solidFill>
                  <a:schemeClr val="tx1"/>
                </a:solidFill>
                <a:latin typeface="Aptos Narrow" panose="020B0004020202020204" pitchFamily="34" charset="0"/>
                <a:ea typeface="Futura Medium" charset="0"/>
                <a:cs typeface="Futura Medium" charset="0"/>
              </a:rPr>
              <a:t>. </a:t>
            </a:r>
            <a:r>
              <a:rPr lang="en-US" sz="2200">
                <a:solidFill>
                  <a:schemeClr val="tx1"/>
                </a:solidFill>
                <a:latin typeface="Futura Medium" charset="0"/>
                <a:ea typeface="Futura Medium" charset="0"/>
                <a:cs typeface="Futura Medium" charset="0"/>
              </a:rPr>
              <a:t>August 12 kickoff—MS congratulations, responsibilities, year’s product</a:t>
            </a:r>
          </a:p>
          <a:p>
            <a:pPr marL="0" indent="0">
              <a:buNone/>
            </a:pPr>
            <a:r>
              <a:rPr lang="en-US" sz="2200">
                <a:solidFill>
                  <a:schemeClr val="tx1"/>
                </a:solidFill>
                <a:latin typeface="Futura Medium" charset="0"/>
                <a:ea typeface="Futura Medium" charset="0"/>
                <a:cs typeface="Futura Medium" charset="0"/>
              </a:rPr>
              <a:t>. Central topics—Lang’s Small Teaching (2021), </a:t>
            </a:r>
            <a:r>
              <a:rPr lang="en-US" sz="2200" err="1">
                <a:solidFill>
                  <a:schemeClr val="tx1"/>
                </a:solidFill>
                <a:latin typeface="Futura Medium" charset="0"/>
                <a:ea typeface="Futura Medium" charset="0"/>
                <a:cs typeface="Futura Medium" charset="0"/>
              </a:rPr>
              <a:t>TiLT</a:t>
            </a:r>
            <a:r>
              <a:rPr lang="en-US" sz="2200">
                <a:solidFill>
                  <a:schemeClr val="tx1"/>
                </a:solidFill>
                <a:latin typeface="Futura Medium" charset="0"/>
                <a:ea typeface="Futura Medium" charset="0"/>
                <a:cs typeface="Futura Medium" charset="0"/>
              </a:rPr>
              <a:t>, and HIPs</a:t>
            </a:r>
          </a:p>
          <a:p>
            <a:pPr marL="0" indent="0">
              <a:buNone/>
            </a:pPr>
            <a:r>
              <a:rPr lang="en-US" sz="2200">
                <a:solidFill>
                  <a:schemeClr val="tx1"/>
                </a:solidFill>
                <a:latin typeface="Futura Medium" charset="0"/>
                <a:ea typeface="Futura Medium" charset="0"/>
                <a:cs typeface="Futura Medium" charset="0"/>
              </a:rPr>
              <a:t>. Fall webinars, recruitment of members, refinement of FLC topic </a:t>
            </a:r>
          </a:p>
          <a:p>
            <a:pPr marL="0" indent="0">
              <a:buNone/>
            </a:pPr>
            <a:r>
              <a:rPr lang="en-US" sz="2200">
                <a:solidFill>
                  <a:schemeClr val="tx1"/>
                </a:solidFill>
                <a:latin typeface="Futura Medium" charset="0"/>
                <a:ea typeface="Futura Medium" charset="0"/>
                <a:cs typeface="Futura Medium" charset="0"/>
              </a:rPr>
              <a:t>. Formation of individual Faculty Learning Communities</a:t>
            </a:r>
          </a:p>
          <a:p>
            <a:pPr marL="0" indent="0">
              <a:buNone/>
            </a:pPr>
            <a:r>
              <a:rPr lang="en-US" sz="2200">
                <a:solidFill>
                  <a:schemeClr val="tx1"/>
                </a:solidFill>
                <a:latin typeface="Futura Medium" charset="0"/>
                <a:ea typeface="Futura Medium" charset="0"/>
                <a:cs typeface="Futura Medium" charset="0"/>
              </a:rPr>
              <a:t>. Hosting FLC meetings</a:t>
            </a:r>
          </a:p>
          <a:p>
            <a:pPr marL="0" indent="0">
              <a:buNone/>
            </a:pPr>
            <a:r>
              <a:rPr lang="en-US" sz="2200">
                <a:solidFill>
                  <a:schemeClr val="tx1"/>
                </a:solidFill>
                <a:latin typeface="Futura Medium" charset="0"/>
                <a:ea typeface="Futura Medium" charset="0"/>
                <a:cs typeface="Futura Medium" charset="0"/>
              </a:rPr>
              <a:t>. Regents offering monthly check-ins and presentations</a:t>
            </a:r>
          </a:p>
          <a:p>
            <a:pPr marL="0" indent="0">
              <a:buNone/>
            </a:pPr>
            <a:r>
              <a:rPr lang="en-US" sz="2200">
                <a:solidFill>
                  <a:schemeClr val="tx1"/>
                </a:solidFill>
                <a:latin typeface="Futura Medium" charset="0"/>
                <a:ea typeface="Futura Medium" charset="0"/>
                <a:cs typeface="Futura Medium" charset="0"/>
              </a:rPr>
              <a:t>. Reflection workshop in person</a:t>
            </a:r>
          </a:p>
          <a:p>
            <a:pPr marL="0" indent="0">
              <a:buNone/>
            </a:pPr>
            <a:r>
              <a:rPr lang="en-US" sz="2200">
                <a:solidFill>
                  <a:schemeClr val="tx1"/>
                </a:solidFill>
                <a:latin typeface="Futura Medium" charset="0"/>
                <a:ea typeface="Futura Medium" charset="0"/>
                <a:cs typeface="Futura Medium" charset="0"/>
              </a:rPr>
              <a:t>.Virtual Reflection workshop</a:t>
            </a:r>
          </a:p>
          <a:p>
            <a:pPr marL="0" indent="0">
              <a:buNone/>
            </a:pPr>
            <a:r>
              <a:rPr lang="en-US" sz="2200">
                <a:solidFill>
                  <a:schemeClr val="tx1"/>
                </a:solidFill>
                <a:latin typeface="Futura Medium" charset="0"/>
                <a:ea typeface="Futura Medium" charset="0"/>
                <a:cs typeface="Futura Medium" charset="0"/>
              </a:rPr>
              <a:t>.Submission of Final Reflections</a:t>
            </a:r>
          </a:p>
          <a:p>
            <a:pPr marL="0" indent="0">
              <a:buNone/>
            </a:pPr>
            <a:r>
              <a:rPr lang="en-US" sz="2200">
                <a:solidFill>
                  <a:schemeClr val="tx1"/>
                </a:solidFill>
                <a:latin typeface="Futura Medium" charset="0"/>
                <a:ea typeface="Futura Medium" charset="0"/>
                <a:cs typeface="Futura Medium" charset="0"/>
              </a:rPr>
              <a:t>.Editing and collating of final reflections to form Meauxmentum Book I</a:t>
            </a:r>
          </a:p>
        </p:txBody>
      </p:sp>
    </p:spTree>
    <p:extLst>
      <p:ext uri="{BB962C8B-B14F-4D97-AF65-F5344CB8AC3E}">
        <p14:creationId xmlns:p14="http://schemas.microsoft.com/office/powerpoint/2010/main" val="3267431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A871E-FE58-D175-C00F-B1E888913490}"/>
              </a:ext>
            </a:extLst>
          </p:cNvPr>
          <p:cNvSpPr>
            <a:spLocks noGrp="1"/>
          </p:cNvSpPr>
          <p:nvPr>
            <p:ph type="title"/>
          </p:nvPr>
        </p:nvSpPr>
        <p:spPr>
          <a:xfrm>
            <a:off x="1468814" y="503853"/>
            <a:ext cx="9808773" cy="562948"/>
          </a:xfrm>
        </p:spPr>
        <p:txBody>
          <a:bodyPr>
            <a:normAutofit fontScale="90000"/>
          </a:bodyPr>
          <a:lstStyle/>
          <a:p>
            <a:pPr algn="ctr"/>
            <a:r>
              <a:rPr lang="en-US"/>
              <a:t>The High Impact Practices</a:t>
            </a:r>
          </a:p>
        </p:txBody>
      </p:sp>
      <p:sp>
        <p:nvSpPr>
          <p:cNvPr id="3" name="Content Placeholder 2">
            <a:extLst>
              <a:ext uri="{FF2B5EF4-FFF2-40B4-BE49-F238E27FC236}">
                <a16:creationId xmlns:a16="http://schemas.microsoft.com/office/drawing/2014/main" id="{74579F08-27FF-A3C3-AE56-9A4D8102D050}"/>
              </a:ext>
            </a:extLst>
          </p:cNvPr>
          <p:cNvSpPr>
            <a:spLocks noGrp="1"/>
          </p:cNvSpPr>
          <p:nvPr>
            <p:ph sz="quarter" idx="12"/>
          </p:nvPr>
        </p:nvSpPr>
        <p:spPr>
          <a:xfrm>
            <a:off x="1468814" y="1390651"/>
            <a:ext cx="4627186" cy="4786213"/>
          </a:xfrm>
        </p:spPr>
        <p:txBody>
          <a:bodyPr/>
          <a:lstStyle/>
          <a:p>
            <a:r>
              <a:rPr lang="en-US" sz="2400"/>
              <a:t>First Year Seminars</a:t>
            </a:r>
          </a:p>
          <a:p>
            <a:r>
              <a:rPr lang="en-US" sz="2400" err="1"/>
              <a:t>ePortfolio</a:t>
            </a:r>
            <a:endParaRPr lang="en-US" sz="2400"/>
          </a:p>
          <a:p>
            <a:r>
              <a:rPr lang="en-US" sz="2400"/>
              <a:t>Internships</a:t>
            </a:r>
          </a:p>
          <a:p>
            <a:r>
              <a:rPr lang="en-US" sz="2400"/>
              <a:t>Capstone</a:t>
            </a:r>
          </a:p>
          <a:p>
            <a:r>
              <a:rPr lang="en-US" sz="2400"/>
              <a:t>Learning Communities</a:t>
            </a:r>
          </a:p>
          <a:p>
            <a:r>
              <a:rPr lang="en-US" sz="2400"/>
              <a:t>Common Intellectual Experiences</a:t>
            </a:r>
          </a:p>
          <a:p>
            <a:endParaRPr lang="en-US"/>
          </a:p>
        </p:txBody>
      </p:sp>
      <p:sp>
        <p:nvSpPr>
          <p:cNvPr id="4" name="Content Placeholder 3">
            <a:extLst>
              <a:ext uri="{FF2B5EF4-FFF2-40B4-BE49-F238E27FC236}">
                <a16:creationId xmlns:a16="http://schemas.microsoft.com/office/drawing/2014/main" id="{7C84FC13-935E-A186-1288-FB0A19D6641A}"/>
              </a:ext>
            </a:extLst>
          </p:cNvPr>
          <p:cNvSpPr>
            <a:spLocks noGrp="1"/>
          </p:cNvSpPr>
          <p:nvPr>
            <p:ph sz="quarter" idx="11"/>
          </p:nvPr>
        </p:nvSpPr>
        <p:spPr>
          <a:xfrm>
            <a:off x="6668185" y="1390651"/>
            <a:ext cx="4609399" cy="4786214"/>
          </a:xfrm>
        </p:spPr>
        <p:txBody>
          <a:bodyPr>
            <a:normAutofit/>
          </a:bodyPr>
          <a:lstStyle/>
          <a:p>
            <a:r>
              <a:rPr lang="en-US" sz="2400"/>
              <a:t>Collaborative </a:t>
            </a:r>
            <a:r>
              <a:rPr lang="en-US" sz="2400" err="1"/>
              <a:t>assns</a:t>
            </a:r>
            <a:r>
              <a:rPr lang="en-US" sz="2400"/>
              <a:t>/projects</a:t>
            </a:r>
          </a:p>
          <a:p>
            <a:r>
              <a:rPr lang="en-US" sz="2400"/>
              <a:t>Undergraduate Research</a:t>
            </a:r>
          </a:p>
          <a:p>
            <a:r>
              <a:rPr lang="en-US" sz="2400"/>
              <a:t>Global Learning, Study Away</a:t>
            </a:r>
          </a:p>
          <a:p>
            <a:r>
              <a:rPr lang="en-US" sz="2400"/>
              <a:t>Service Learning</a:t>
            </a:r>
          </a:p>
          <a:p>
            <a:r>
              <a:rPr lang="en-US" sz="2400"/>
              <a:t>Writing-Intensive courses</a:t>
            </a:r>
          </a:p>
          <a:p>
            <a:endParaRPr lang="en-US"/>
          </a:p>
          <a:p>
            <a:endParaRPr lang="en-US"/>
          </a:p>
        </p:txBody>
      </p:sp>
      <p:sp>
        <p:nvSpPr>
          <p:cNvPr id="5" name="Slide Number Placeholder 4">
            <a:extLst>
              <a:ext uri="{FF2B5EF4-FFF2-40B4-BE49-F238E27FC236}">
                <a16:creationId xmlns:a16="http://schemas.microsoft.com/office/drawing/2014/main" id="{7FFEBC53-BFD5-38D1-E6E9-0767ED832C8D}"/>
              </a:ext>
            </a:extLst>
          </p:cNvPr>
          <p:cNvSpPr>
            <a:spLocks noGrp="1"/>
          </p:cNvSpPr>
          <p:nvPr>
            <p:ph type="sldNum" sz="quarter" idx="15"/>
          </p:nvPr>
        </p:nvSpPr>
        <p:spPr/>
        <p:txBody>
          <a:bodyPr/>
          <a:lstStyle/>
          <a:p>
            <a:fld id="{18D65601-5AE2-46FC-B138-694DDD2B510D}" type="slidenum">
              <a:rPr lang="en-US" smtClean="0"/>
              <a:pPr/>
              <a:t>20</a:t>
            </a:fld>
            <a:endParaRPr lang="en-US"/>
          </a:p>
        </p:txBody>
      </p:sp>
    </p:spTree>
    <p:extLst>
      <p:ext uri="{BB962C8B-B14F-4D97-AF65-F5344CB8AC3E}">
        <p14:creationId xmlns:p14="http://schemas.microsoft.com/office/powerpoint/2010/main" val="52256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E029FEC3-82A9-2E13-C473-3F213F027B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2760F3-1DF8-F9F5-6D3D-9B2FF223DF28}"/>
              </a:ext>
            </a:extLst>
          </p:cNvPr>
          <p:cNvSpPr>
            <a:spLocks noGrp="1"/>
          </p:cNvSpPr>
          <p:nvPr>
            <p:ph type="title"/>
          </p:nvPr>
        </p:nvSpPr>
        <p:spPr>
          <a:xfrm>
            <a:off x="1468815" y="418508"/>
            <a:ext cx="9613042" cy="508084"/>
          </a:xfrm>
        </p:spPr>
        <p:txBody>
          <a:bodyPr>
            <a:normAutofit fontScale="90000"/>
          </a:bodyPr>
          <a:lstStyle/>
          <a:p>
            <a:pPr algn="ctr"/>
            <a:r>
              <a:rPr lang="en-ZA"/>
              <a:t>Collaborative Assignment/Project</a:t>
            </a:r>
          </a:p>
        </p:txBody>
      </p:sp>
      <p:sp>
        <p:nvSpPr>
          <p:cNvPr id="3" name="Content Placeholder 2">
            <a:extLst>
              <a:ext uri="{FF2B5EF4-FFF2-40B4-BE49-F238E27FC236}">
                <a16:creationId xmlns:a16="http://schemas.microsoft.com/office/drawing/2014/main" id="{9010AE34-BF63-9046-FF11-F7003D129845}"/>
              </a:ext>
            </a:extLst>
          </p:cNvPr>
          <p:cNvSpPr>
            <a:spLocks noGrp="1"/>
          </p:cNvSpPr>
          <p:nvPr>
            <p:ph sz="quarter" idx="12"/>
          </p:nvPr>
        </p:nvSpPr>
        <p:spPr>
          <a:xfrm>
            <a:off x="1239253" y="1048624"/>
            <a:ext cx="9842604" cy="5220933"/>
          </a:xfrm>
        </p:spPr>
        <p:txBody>
          <a:bodyPr>
            <a:normAutofit lnSpcReduction="10000"/>
          </a:bodyPr>
          <a:lstStyle/>
          <a:p>
            <a:pPr marL="0" marR="0" indent="0">
              <a:lnSpc>
                <a:spcPct val="107000"/>
              </a:lnSpc>
              <a:spcBef>
                <a:spcPts val="0"/>
              </a:spcBef>
              <a:spcAft>
                <a:spcPts val="800"/>
              </a:spcAft>
              <a:buNone/>
            </a:pPr>
            <a:r>
              <a:rPr lang="en-US" sz="2400" kern="100">
                <a:latin typeface="Aptos" panose="020B0004020202020204" pitchFamily="34" charset="0"/>
                <a:ea typeface="Aptos" panose="020B0004020202020204" pitchFamily="34" charset="0"/>
                <a:cs typeface="Times New Roman" panose="02020603050405020304" pitchFamily="18" charset="0"/>
              </a:rPr>
              <a:t>✓ </a:t>
            </a:r>
            <a:r>
              <a:rPr lang="en-US" sz="2400" kern="100">
                <a:latin typeface="Aptos" panose="020B0004020202020204" pitchFamily="34" charset="0"/>
                <a:ea typeface="Aptos" panose="020B0004020202020204" pitchFamily="34" charset="0"/>
                <a:cs typeface="Times New Roman" panose="02020603050405020304" pitchFamily="18" charset="0"/>
                <a:hlinkClick r:id="rId3"/>
              </a:rPr>
              <a:t>Scott Wurdinger </a:t>
            </a:r>
            <a:r>
              <a:rPr lang="en-US" sz="2400" kern="100">
                <a:latin typeface="Aptos" panose="020B0004020202020204" pitchFamily="34" charset="0"/>
                <a:ea typeface="Aptos" panose="020B0004020202020204" pitchFamily="34" charset="0"/>
                <a:cs typeface="Times New Roman" panose="02020603050405020304" pitchFamily="18" charset="0"/>
              </a:rPr>
              <a:t>had his college students build a model bridge.</a:t>
            </a:r>
          </a:p>
          <a:p>
            <a:pPr marL="0" marR="0" indent="0">
              <a:lnSpc>
                <a:spcPct val="107000"/>
              </a:lnSpc>
              <a:spcBef>
                <a:spcPts val="0"/>
              </a:spcBef>
              <a:spcAft>
                <a:spcPts val="800"/>
              </a:spcAft>
              <a:buNone/>
            </a:pPr>
            <a:r>
              <a:rPr lang="en-US" sz="2400" kern="100">
                <a:latin typeface="Aptos" panose="020B0004020202020204" pitchFamily="34" charset="0"/>
                <a:ea typeface="Aptos" panose="020B0004020202020204" pitchFamily="34" charset="0"/>
                <a:cs typeface="Times New Roman" panose="02020603050405020304" pitchFamily="18" charset="0"/>
              </a:rPr>
              <a:t>✓ A group of students write a student overseas, a member of congress,  . . . </a:t>
            </a:r>
          </a:p>
          <a:p>
            <a:pPr marL="0" marR="0" indent="0">
              <a:lnSpc>
                <a:spcPct val="107000"/>
              </a:lnSpc>
              <a:spcBef>
                <a:spcPts val="0"/>
              </a:spcBef>
              <a:spcAft>
                <a:spcPts val="800"/>
              </a:spcAft>
              <a:buNone/>
            </a:pPr>
            <a:r>
              <a:rPr lang="en-US" sz="2400" kern="100">
                <a:latin typeface="Aptos" panose="020B0004020202020204" pitchFamily="34" charset="0"/>
                <a:ea typeface="Aptos" panose="020B0004020202020204" pitchFamily="34" charset="0"/>
                <a:cs typeface="Times New Roman" panose="02020603050405020304" pitchFamily="18" charset="0"/>
              </a:rPr>
              <a:t>✓ In a research project, classmates find overlapping topics and create a Panel</a:t>
            </a:r>
          </a:p>
          <a:p>
            <a:pPr marL="0" marR="0" indent="0">
              <a:lnSpc>
                <a:spcPct val="107000"/>
              </a:lnSpc>
              <a:spcBef>
                <a:spcPts val="0"/>
              </a:spcBef>
              <a:spcAft>
                <a:spcPts val="800"/>
              </a:spcAft>
              <a:buNone/>
            </a:pPr>
            <a:r>
              <a:rPr lang="en-US" sz="2400" kern="100">
                <a:latin typeface="Aptos" panose="020B0004020202020204" pitchFamily="34" charset="0"/>
                <a:ea typeface="Aptos" panose="020B0004020202020204" pitchFamily="34" charset="0"/>
                <a:cs typeface="Times New Roman" panose="02020603050405020304" pitchFamily="18" charset="0"/>
              </a:rPr>
              <a:t>✓ A group of first-year students create a set of interview questions on history of a place of institutional significance</a:t>
            </a:r>
          </a:p>
          <a:p>
            <a:pPr marL="0" marR="0" indent="0">
              <a:lnSpc>
                <a:spcPct val="107000"/>
              </a:lnSpc>
              <a:spcBef>
                <a:spcPts val="0"/>
              </a:spcBef>
              <a:spcAft>
                <a:spcPts val="800"/>
              </a:spcAft>
              <a:buNone/>
            </a:pPr>
            <a:r>
              <a:rPr lang="en-US" sz="2400" kern="100">
                <a:latin typeface="Aptos" panose="020B0004020202020204" pitchFamily="34" charset="0"/>
                <a:ea typeface="Aptos" panose="020B0004020202020204" pitchFamily="34" charset="0"/>
                <a:cs typeface="Times New Roman" panose="02020603050405020304" pitchFamily="18" charset="0"/>
              </a:rPr>
              <a:t>✓ A group of Bonner Scholars discuss options and then select a Non-Profit to support</a:t>
            </a:r>
          </a:p>
          <a:p>
            <a:pPr marL="0" marR="0" indent="0">
              <a:lnSpc>
                <a:spcPct val="107000"/>
              </a:lnSpc>
              <a:spcBef>
                <a:spcPts val="0"/>
              </a:spcBef>
              <a:spcAft>
                <a:spcPts val="800"/>
              </a:spcAft>
              <a:buNone/>
            </a:pPr>
            <a:endParaRPr lang="en-US" sz="2400"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sz="2400"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2400" u="sng" kern="100">
                <a:latin typeface="Aptos" panose="020B0004020202020204" pitchFamily="34" charset="0"/>
                <a:ea typeface="Aptos" panose="020B0004020202020204" pitchFamily="34" charset="0"/>
                <a:cs typeface="Times New Roman" panose="02020603050405020304" pitchFamily="18" charset="0"/>
              </a:rPr>
              <a:t>What project can a class (or more) of your students work on in groups?</a:t>
            </a:r>
          </a:p>
          <a:p>
            <a:pPr marL="0" marR="0" indent="0">
              <a:lnSpc>
                <a:spcPct val="107000"/>
              </a:lnSpc>
              <a:spcBef>
                <a:spcPts val="0"/>
              </a:spcBef>
              <a:spcAft>
                <a:spcPts val="800"/>
              </a:spcAft>
              <a:buNone/>
            </a:pPr>
            <a:r>
              <a:rPr lang="en-US" kern="100">
                <a:latin typeface="Aptos" panose="020B0004020202020204" pitchFamily="34" charset="0"/>
                <a:ea typeface="Aptos" panose="020B0004020202020204" pitchFamily="34" charset="0"/>
                <a:cs typeface="Times New Roman" panose="02020603050405020304" pitchFamily="18" charset="0"/>
              </a:rPr>
              <a:t> </a:t>
            </a:r>
          </a:p>
          <a:p>
            <a:pPr marL="0" marR="0" indent="0">
              <a:lnSpc>
                <a:spcPct val="107000"/>
              </a:lnSpc>
              <a:spcBef>
                <a:spcPts val="0"/>
              </a:spcBef>
              <a:spcAft>
                <a:spcPts val="800"/>
              </a:spcAft>
              <a:buNone/>
            </a:pP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F049BA5-3B51-E9D0-29BB-9610E5553123}"/>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8D65601-5AE2-46FC-B138-694DDD2B510D}" type="slidenum">
              <a:rPr kumimoji="0" lang="en-US" sz="1200" b="1" i="0" u="none" strike="noStrike" kern="1200" cap="none" spc="150" normalizeH="0" baseline="0" noProof="0" smtClean="0">
                <a:ln>
                  <a:noFill/>
                </a:ln>
                <a:solidFill>
                  <a:prstClr val="black"/>
                </a:solidFill>
                <a:effectLst/>
                <a:uLnTx/>
                <a:uFillTx/>
                <a:latin typeface="Univers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200" b="1" i="0" u="none" strike="noStrike" kern="1200" cap="none" spc="150" normalizeH="0" baseline="0" noProof="0">
              <a:ln>
                <a:noFill/>
              </a:ln>
              <a:solidFill>
                <a:prstClr val="black"/>
              </a:solidFill>
              <a:effectLst/>
              <a:uLnTx/>
              <a:uFillTx/>
              <a:latin typeface="Univers Light"/>
              <a:ea typeface="+mn-ea"/>
              <a:cs typeface="+mn-cs"/>
            </a:endParaRPr>
          </a:p>
        </p:txBody>
      </p:sp>
    </p:spTree>
    <p:extLst>
      <p:ext uri="{BB962C8B-B14F-4D97-AF65-F5344CB8AC3E}">
        <p14:creationId xmlns:p14="http://schemas.microsoft.com/office/powerpoint/2010/main" val="552333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CEE3B6EA-A191-AF69-5BC4-89C03B9CAC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BEF9C7-3D43-3174-A9B5-BF19FACBE390}"/>
              </a:ext>
            </a:extLst>
          </p:cNvPr>
          <p:cNvSpPr>
            <a:spLocks noGrp="1"/>
          </p:cNvSpPr>
          <p:nvPr>
            <p:ph type="title"/>
          </p:nvPr>
        </p:nvSpPr>
        <p:spPr>
          <a:xfrm>
            <a:off x="1468815" y="418508"/>
            <a:ext cx="9613042" cy="508084"/>
          </a:xfrm>
        </p:spPr>
        <p:txBody>
          <a:bodyPr>
            <a:normAutofit fontScale="90000"/>
          </a:bodyPr>
          <a:lstStyle/>
          <a:p>
            <a:pPr algn="ctr"/>
            <a:r>
              <a:rPr lang="en-ZA"/>
              <a:t>Application of course content: Service Learning</a:t>
            </a:r>
          </a:p>
        </p:txBody>
      </p:sp>
      <p:sp>
        <p:nvSpPr>
          <p:cNvPr id="3" name="Content Placeholder 2">
            <a:extLst>
              <a:ext uri="{FF2B5EF4-FFF2-40B4-BE49-F238E27FC236}">
                <a16:creationId xmlns:a16="http://schemas.microsoft.com/office/drawing/2014/main" id="{FF4DE2E4-0A61-DCD4-D03C-AB122E079D3E}"/>
              </a:ext>
            </a:extLst>
          </p:cNvPr>
          <p:cNvSpPr>
            <a:spLocks noGrp="1"/>
          </p:cNvSpPr>
          <p:nvPr>
            <p:ph sz="quarter" idx="12"/>
          </p:nvPr>
        </p:nvSpPr>
        <p:spPr>
          <a:xfrm>
            <a:off x="1239253" y="1048624"/>
            <a:ext cx="10000247" cy="5220933"/>
          </a:xfrm>
        </p:spPr>
        <p:txBody>
          <a:bodyPr>
            <a:normAutofit/>
          </a:bodyPr>
          <a:lstStyle/>
          <a:p>
            <a:pPr marL="0" marR="0" indent="0">
              <a:lnSpc>
                <a:spcPct val="107000"/>
              </a:lnSpc>
              <a:spcBef>
                <a:spcPts val="0"/>
              </a:spcBef>
              <a:spcAft>
                <a:spcPts val="800"/>
              </a:spcAft>
              <a:buNone/>
            </a:pPr>
            <a:r>
              <a:rPr lang="en-US" kern="100">
                <a:latin typeface="Aptos" panose="020B0004020202020204" pitchFamily="34" charset="0"/>
                <a:ea typeface="Aptos" panose="020B0004020202020204" pitchFamily="34" charset="0"/>
                <a:cs typeface="Times New Roman" panose="02020603050405020304" pitchFamily="18" charset="0"/>
              </a:rPr>
              <a:t>If your institution does not have support for Service Learning, individual faculty may still create a service project by answering the question ‘What are the skills and knowledge this course teaches/develops that my students can share at their current level?’ </a:t>
            </a:r>
          </a:p>
          <a:p>
            <a:pPr marL="0" marR="0" indent="0">
              <a:lnSpc>
                <a:spcPct val="107000"/>
              </a:lnSpc>
              <a:spcBef>
                <a:spcPts val="0"/>
              </a:spcBef>
              <a:spcAft>
                <a:spcPts val="800"/>
              </a:spcAft>
              <a:buNone/>
            </a:pPr>
            <a:r>
              <a:rPr lang="en-US" kern="100">
                <a:latin typeface="Aptos" panose="020B0004020202020204" pitchFamily="34" charset="0"/>
                <a:ea typeface="Aptos" panose="020B0004020202020204" pitchFamily="34" charset="0"/>
                <a:cs typeface="Times New Roman" panose="02020603050405020304" pitchFamily="18" charset="0"/>
              </a:rPr>
              <a:t> </a:t>
            </a:r>
          </a:p>
          <a:p>
            <a:pPr marL="0" marR="0" indent="0">
              <a:lnSpc>
                <a:spcPct val="107000"/>
              </a:lnSpc>
              <a:spcBef>
                <a:spcPts val="0"/>
              </a:spcBef>
              <a:spcAft>
                <a:spcPts val="800"/>
              </a:spcAft>
              <a:buNone/>
            </a:pPr>
            <a:r>
              <a:rPr lang="en-US" kern="100">
                <a:latin typeface="Arial" panose="020B0604020202020204" pitchFamily="34" charset="0"/>
                <a:ea typeface="Aptos" panose="020B0004020202020204" pitchFamily="34" charset="0"/>
                <a:cs typeface="Arial" panose="020B0604020202020204" pitchFamily="34" charset="0"/>
              </a:rPr>
              <a:t>♦ </a:t>
            </a:r>
            <a:r>
              <a:rPr lang="en-US" kern="100">
                <a:latin typeface="Aptos" panose="020B0004020202020204" pitchFamily="34" charset="0"/>
                <a:ea typeface="Aptos" panose="020B0004020202020204" pitchFamily="34" charset="0"/>
                <a:cs typeface="Times New Roman" panose="02020603050405020304" pitchFamily="18" charset="0"/>
              </a:rPr>
              <a:t>Writing students can pair up to help teach writing to another group. </a:t>
            </a:r>
          </a:p>
          <a:p>
            <a:pPr marL="0" marR="0" indent="0">
              <a:lnSpc>
                <a:spcPct val="107000"/>
              </a:lnSpc>
              <a:spcBef>
                <a:spcPts val="0"/>
              </a:spcBef>
              <a:spcAft>
                <a:spcPts val="800"/>
              </a:spcAft>
              <a:buNone/>
            </a:pPr>
            <a:r>
              <a:rPr lang="en-US" kern="100">
                <a:latin typeface="Aptos" panose="020B0004020202020204" pitchFamily="34" charset="0"/>
                <a:ea typeface="Aptos" panose="020B0004020202020204" pitchFamily="34" charset="0"/>
                <a:cs typeface="Times New Roman" panose="02020603050405020304" pitchFamily="18" charset="0"/>
              </a:rPr>
              <a:t> </a:t>
            </a:r>
          </a:p>
          <a:p>
            <a:pPr marL="0" marR="0" indent="0">
              <a:lnSpc>
                <a:spcPct val="107000"/>
              </a:lnSpc>
              <a:spcBef>
                <a:spcPts val="0"/>
              </a:spcBef>
              <a:spcAft>
                <a:spcPts val="800"/>
              </a:spcAft>
              <a:buNone/>
            </a:pPr>
            <a:r>
              <a:rPr lang="en-US" kern="100">
                <a:latin typeface="Aptos" panose="020B0004020202020204" pitchFamily="34" charset="0"/>
                <a:ea typeface="Aptos" panose="020B0004020202020204" pitchFamily="34" charset="0"/>
                <a:cs typeface="Times New Roman" panose="02020603050405020304" pitchFamily="18" charset="0"/>
              </a:rPr>
              <a:t>♦ Writing students can interview seniors or veterans and write up an essay on each of them.  </a:t>
            </a: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kern="100">
                <a:latin typeface="Aptos" panose="020B0004020202020204" pitchFamily="34" charset="0"/>
                <a:ea typeface="Aptos" panose="020B0004020202020204" pitchFamily="34" charset="0"/>
                <a:cs typeface="Times New Roman" panose="02020603050405020304" pitchFamily="18" charset="0"/>
              </a:rPr>
              <a:t>♦ Science students can examine quality of stream water, or chemical comp of drinking water, or talk with other students about identifying plants that are helpful, harmful.  SO much info and skills can be shared, taught, and that act creates an impact on our students. </a:t>
            </a: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2A7A424-5352-5B22-8ACD-0D831EF1E1F1}"/>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8D65601-5AE2-46FC-B138-694DDD2B510D}" type="slidenum">
              <a:rPr kumimoji="0" lang="en-US" sz="1200" b="1" i="0" u="none" strike="noStrike" kern="1200" cap="none" spc="150" normalizeH="0" baseline="0" noProof="0" smtClean="0">
                <a:ln>
                  <a:noFill/>
                </a:ln>
                <a:solidFill>
                  <a:prstClr val="black"/>
                </a:solidFill>
                <a:effectLst/>
                <a:uLnTx/>
                <a:uFillTx/>
                <a:latin typeface="Univers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200" b="1" i="0" u="none" strike="noStrike" kern="1200" cap="none" spc="150" normalizeH="0" baseline="0" noProof="0">
              <a:ln>
                <a:noFill/>
              </a:ln>
              <a:solidFill>
                <a:prstClr val="black"/>
              </a:solidFill>
              <a:effectLst/>
              <a:uLnTx/>
              <a:uFillTx/>
              <a:latin typeface="Univers Light"/>
              <a:ea typeface="+mn-ea"/>
              <a:cs typeface="+mn-cs"/>
            </a:endParaRPr>
          </a:p>
        </p:txBody>
      </p:sp>
    </p:spTree>
    <p:extLst>
      <p:ext uri="{BB962C8B-B14F-4D97-AF65-F5344CB8AC3E}">
        <p14:creationId xmlns:p14="http://schemas.microsoft.com/office/powerpoint/2010/main" val="3398488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329184"/>
            <a:ext cx="6347714" cy="702662"/>
          </a:xfrm>
        </p:spPr>
        <p:txBody>
          <a:bodyPr>
            <a:normAutofit fontScale="90000"/>
          </a:bodyPr>
          <a:lstStyle/>
          <a:p>
            <a:pPr algn="ctr"/>
            <a:r>
              <a:rPr lang="en-US">
                <a:solidFill>
                  <a:schemeClr val="tx1"/>
                </a:solidFill>
                <a:latin typeface="Futura Medium" charset="0"/>
                <a:ea typeface="Futura Medium" charset="0"/>
                <a:cs typeface="Futura Medium" charset="0"/>
                <a:hlinkClick r:id="rId3">
                  <a:extLst>
                    <a:ext uri="{A12FA001-AC4F-418D-AE19-62706E023703}">
                      <ahyp:hlinkClr xmlns:ahyp="http://schemas.microsoft.com/office/drawing/2018/hyperlinkcolor" val="tx"/>
                    </a:ext>
                  </a:extLst>
                </a:hlinkClick>
              </a:rPr>
              <a:t>The 8 Key Elements</a:t>
            </a:r>
            <a:br>
              <a:rPr lang="en-US">
                <a:solidFill>
                  <a:srgbClr val="0C6A8A"/>
                </a:solidFill>
                <a:latin typeface="Futura Medium" charset="0"/>
                <a:ea typeface="Futura Medium" charset="0"/>
                <a:cs typeface="Futura Medium" charset="0"/>
              </a:rPr>
            </a:br>
            <a:br>
              <a:rPr lang="en-US">
                <a:solidFill>
                  <a:srgbClr val="0C6A8A"/>
                </a:solidFill>
                <a:latin typeface="Futura Medium" charset="0"/>
                <a:ea typeface="Futura Medium" charset="0"/>
                <a:cs typeface="Futura Medium" charset="0"/>
              </a:rPr>
            </a:br>
            <a:endParaRPr lang="en-US" sz="2800">
              <a:solidFill>
                <a:srgbClr val="0C6A8A"/>
              </a:solidFill>
              <a:latin typeface="Futura Lt BT Light" charset="0"/>
              <a:ea typeface="Futura Lt BT Light" charset="0"/>
              <a:cs typeface="Futura Lt BT Light" charset="0"/>
            </a:endParaRPr>
          </a:p>
        </p:txBody>
      </p:sp>
      <p:sp>
        <p:nvSpPr>
          <p:cNvPr id="4" name="Content Placeholder 3">
            <a:extLst>
              <a:ext uri="{FF2B5EF4-FFF2-40B4-BE49-F238E27FC236}">
                <a16:creationId xmlns:a16="http://schemas.microsoft.com/office/drawing/2014/main" id="{FFFF9BCF-540A-4BCC-B4FD-BBBBC8D6E694}"/>
              </a:ext>
            </a:extLst>
          </p:cNvPr>
          <p:cNvSpPr>
            <a:spLocks noGrp="1"/>
          </p:cNvSpPr>
          <p:nvPr>
            <p:ph sz="half" idx="1"/>
          </p:nvPr>
        </p:nvSpPr>
        <p:spPr>
          <a:xfrm>
            <a:off x="781051" y="1312263"/>
            <a:ext cx="8728710" cy="5545737"/>
          </a:xfrm>
        </p:spPr>
        <p:txBody>
          <a:bodyPr vert="horz" lIns="91440" tIns="45720" rIns="91440" bIns="45720" rtlCol="0" anchor="t">
            <a:normAutofit/>
          </a:bodyPr>
          <a:lstStyle/>
          <a:p>
            <a:r>
              <a:rPr lang="en-US" sz="2400"/>
              <a:t>Appropriately high performance expectations</a:t>
            </a:r>
          </a:p>
          <a:p>
            <a:r>
              <a:rPr lang="en-US" sz="2400"/>
              <a:t>Significant investment of time and effort</a:t>
            </a:r>
          </a:p>
          <a:p>
            <a:r>
              <a:rPr lang="en-US" sz="2400"/>
              <a:t>Interactions with faculty and peers about substantive matters</a:t>
            </a:r>
          </a:p>
          <a:p>
            <a:r>
              <a:rPr lang="en-US" sz="2400"/>
              <a:t>Experiences of difference and the unfamiliar</a:t>
            </a:r>
          </a:p>
          <a:p>
            <a:r>
              <a:rPr lang="en-US" sz="2400"/>
              <a:t>Feedback, constructive and timely</a:t>
            </a:r>
          </a:p>
          <a:p>
            <a:r>
              <a:rPr lang="en-US" sz="2400"/>
              <a:t>Structured opportunities to reflect and integrate learning</a:t>
            </a:r>
          </a:p>
          <a:p>
            <a:r>
              <a:rPr lang="en-US" sz="2400"/>
              <a:t>Opportunities to learn with real world applications</a:t>
            </a:r>
          </a:p>
          <a:p>
            <a:r>
              <a:rPr lang="en-US" sz="2400"/>
              <a:t>Public demonstration of competence.</a:t>
            </a:r>
          </a:p>
          <a:p>
            <a:endParaRPr lang="en-US"/>
          </a:p>
          <a:p>
            <a:endParaRPr lang="en-US"/>
          </a:p>
        </p:txBody>
      </p:sp>
      <p:sp>
        <p:nvSpPr>
          <p:cNvPr id="5" name="Content Placeholder 4">
            <a:extLst>
              <a:ext uri="{FF2B5EF4-FFF2-40B4-BE49-F238E27FC236}">
                <a16:creationId xmlns:a16="http://schemas.microsoft.com/office/drawing/2014/main" id="{F3D562E5-6652-4AD1-8BDC-C3FD4808BA91}"/>
              </a:ext>
            </a:extLst>
          </p:cNvPr>
          <p:cNvSpPr>
            <a:spLocks noGrp="1"/>
          </p:cNvSpPr>
          <p:nvPr>
            <p:ph sz="half" idx="2"/>
          </p:nvPr>
        </p:nvSpPr>
        <p:spPr>
          <a:xfrm>
            <a:off x="5393204" y="609601"/>
            <a:ext cx="3811756" cy="5431763"/>
          </a:xfrm>
        </p:spPr>
        <p:txBody>
          <a:bodyPr/>
          <a:lstStyle/>
          <a:p>
            <a:endParaRPr lang="en-US"/>
          </a:p>
          <a:p>
            <a:pPr marL="0" indent="0">
              <a:buNone/>
            </a:pPr>
            <a:endParaRPr lang="en-US"/>
          </a:p>
        </p:txBody>
      </p:sp>
    </p:spTree>
    <p:extLst>
      <p:ext uri="{BB962C8B-B14F-4D97-AF65-F5344CB8AC3E}">
        <p14:creationId xmlns:p14="http://schemas.microsoft.com/office/powerpoint/2010/main" val="2923155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40D19-BDD3-1761-E55C-561919E909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283DBE-544A-3012-A22C-A5C69A22FC03}"/>
              </a:ext>
            </a:extLst>
          </p:cNvPr>
          <p:cNvSpPr>
            <a:spLocks noGrp="1"/>
          </p:cNvSpPr>
          <p:nvPr>
            <p:ph type="title"/>
          </p:nvPr>
        </p:nvSpPr>
        <p:spPr>
          <a:xfrm>
            <a:off x="1097280" y="286603"/>
            <a:ext cx="10058400" cy="1046897"/>
          </a:xfrm>
        </p:spPr>
        <p:txBody>
          <a:bodyPr/>
          <a:lstStyle/>
          <a:p>
            <a:pPr algn="ctr"/>
            <a:r>
              <a:rPr lang="en-US"/>
              <a:t>Guided Reflection</a:t>
            </a:r>
          </a:p>
        </p:txBody>
      </p:sp>
      <p:sp>
        <p:nvSpPr>
          <p:cNvPr id="3" name="Content Placeholder 2">
            <a:extLst>
              <a:ext uri="{FF2B5EF4-FFF2-40B4-BE49-F238E27FC236}">
                <a16:creationId xmlns:a16="http://schemas.microsoft.com/office/drawing/2014/main" id="{377A714C-81E6-53C0-80CD-0DF095B28A8B}"/>
              </a:ext>
            </a:extLst>
          </p:cNvPr>
          <p:cNvSpPr>
            <a:spLocks noGrp="1"/>
          </p:cNvSpPr>
          <p:nvPr>
            <p:ph idx="1"/>
          </p:nvPr>
        </p:nvSpPr>
        <p:spPr>
          <a:xfrm>
            <a:off x="1097280" y="1924050"/>
            <a:ext cx="10058399" cy="4215491"/>
          </a:xfrm>
        </p:spPr>
        <p:txBody>
          <a:bodyPr>
            <a:normAutofit/>
          </a:bodyPr>
          <a:lstStyle/>
          <a:p>
            <a:r>
              <a:rPr lang="en-US"/>
              <a:t>What stands out most about this project?</a:t>
            </a:r>
          </a:p>
          <a:p>
            <a:r>
              <a:rPr lang="en-US"/>
              <a:t>What surprised you at each segment of the course, the classroom, assignments, and the research project?</a:t>
            </a:r>
          </a:p>
          <a:p>
            <a:r>
              <a:rPr lang="en-US"/>
              <a:t>What did the experience teach you about collaboration, communication, service, and the course?</a:t>
            </a:r>
          </a:p>
          <a:p>
            <a:r>
              <a:rPr lang="en-US"/>
              <a:t>What would you tell another student in the future about this project/course?</a:t>
            </a:r>
          </a:p>
          <a:p>
            <a:r>
              <a:rPr lang="en-US"/>
              <a:t>What would you do differently if you undertake another such project/course?</a:t>
            </a:r>
          </a:p>
        </p:txBody>
      </p:sp>
    </p:spTree>
    <p:extLst>
      <p:ext uri="{BB962C8B-B14F-4D97-AF65-F5344CB8AC3E}">
        <p14:creationId xmlns:p14="http://schemas.microsoft.com/office/powerpoint/2010/main" val="2734215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BA174-06C9-6430-7ED8-407FEB11756B}"/>
            </a:ext>
          </a:extLst>
        </p:cNvPr>
        <p:cNvGrpSpPr/>
        <p:nvPr/>
      </p:nvGrpSpPr>
      <p:grpSpPr>
        <a:xfrm>
          <a:off x="0" y="0"/>
          <a:ext cx="0" cy="0"/>
          <a:chOff x="0" y="0"/>
          <a:chExt cx="0" cy="0"/>
        </a:xfrm>
      </p:grpSpPr>
      <p:pic>
        <p:nvPicPr>
          <p:cNvPr id="9" name="Picture Placeholder 8" descr="A person standing in front of a group of people">
            <a:extLst>
              <a:ext uri="{FF2B5EF4-FFF2-40B4-BE49-F238E27FC236}">
                <a16:creationId xmlns:a16="http://schemas.microsoft.com/office/drawing/2014/main" id="{CAB8FE18-C558-578A-E060-2F883AA15326}"/>
              </a:ext>
            </a:extLst>
          </p:cNvPr>
          <p:cNvPicPr>
            <a:picLocks noGrp="1" noChangeAspect="1"/>
          </p:cNvPicPr>
          <p:nvPr>
            <p:ph type="pic" sz="quarter" idx="13"/>
          </p:nvPr>
        </p:nvPicPr>
        <p:blipFill>
          <a:blip r:embed="rId3"/>
          <a:srcRect l="7" r="7"/>
          <a:stretch/>
        </p:blipFill>
        <p:spPr/>
      </p:pic>
      <p:sp>
        <p:nvSpPr>
          <p:cNvPr id="3" name="Title 2">
            <a:extLst>
              <a:ext uri="{FF2B5EF4-FFF2-40B4-BE49-F238E27FC236}">
                <a16:creationId xmlns:a16="http://schemas.microsoft.com/office/drawing/2014/main" id="{655F6A42-83DB-96A6-D2E2-E05FA8F6B49E}"/>
              </a:ext>
            </a:extLst>
          </p:cNvPr>
          <p:cNvSpPr>
            <a:spLocks noGrp="1"/>
          </p:cNvSpPr>
          <p:nvPr>
            <p:ph type="ctrTitle"/>
          </p:nvPr>
        </p:nvSpPr>
        <p:spPr>
          <a:xfrm>
            <a:off x="3307080" y="2705101"/>
            <a:ext cx="8884921" cy="2926080"/>
          </a:xfrm>
        </p:spPr>
        <p:txBody>
          <a:bodyPr bIns="548640" anchor="b" anchorCtr="0"/>
          <a:lstStyle/>
          <a:p>
            <a:pPr algn="ctr"/>
            <a:br>
              <a:rPr kumimoji="0" lang="en-US" sz="4800" b="0" i="0" u="none" strike="noStrike" kern="1200" cap="none" spc="-50" normalizeH="0" baseline="0" noProof="0">
                <a:ln>
                  <a:noFill/>
                </a:ln>
                <a:solidFill>
                  <a:prstClr val="black">
                    <a:lumMod val="75000"/>
                    <a:lumOff val="25000"/>
                  </a:prstClr>
                </a:solidFill>
                <a:effectLst/>
                <a:uLnTx/>
                <a:uFillTx/>
                <a:latin typeface="Calibri Light" panose="020F0302020204030204"/>
                <a:ea typeface="+mj-ea"/>
                <a:cs typeface="+mj-cs"/>
              </a:rPr>
            </a:br>
            <a:r>
              <a:rPr kumimoji="0" lang="en-US" sz="4800" b="0" i="0" u="none" strike="noStrike" kern="1200" cap="none" spc="-50" normalizeH="0" baseline="0" noProof="0">
                <a:ln>
                  <a:noFill/>
                </a:ln>
                <a:solidFill>
                  <a:prstClr val="black">
                    <a:lumMod val="75000"/>
                    <a:lumOff val="25000"/>
                  </a:prstClr>
                </a:solidFill>
                <a:effectLst/>
                <a:uLnTx/>
                <a:uFillTx/>
                <a:latin typeface="Calibri Light" panose="020F0302020204030204"/>
                <a:ea typeface="+mj-ea"/>
                <a:cs typeface="+mj-cs"/>
              </a:rPr>
              <a:t>Toward the Super Course</a:t>
            </a:r>
            <a:br>
              <a:rPr kumimoji="0" lang="en-US" sz="4800" b="0" i="0" u="none" strike="noStrike" kern="1200" cap="none" spc="-50" normalizeH="0" baseline="0" noProof="0">
                <a:ln>
                  <a:noFill/>
                </a:ln>
                <a:solidFill>
                  <a:prstClr val="black">
                    <a:lumMod val="75000"/>
                    <a:lumOff val="25000"/>
                  </a:prstClr>
                </a:solidFill>
                <a:effectLst/>
                <a:uLnTx/>
                <a:uFillTx/>
                <a:latin typeface="Calibri Light" panose="020F0302020204030204"/>
                <a:ea typeface="+mj-ea"/>
                <a:cs typeface="+mj-cs"/>
              </a:rPr>
            </a:br>
            <a:endParaRPr kumimoji="0" lang="en-US" sz="4800" b="0" i="0" u="none" strike="noStrike" kern="1200" cap="none" spc="-50" normalizeH="0" baseline="0" noProof="0">
              <a:ln>
                <a:noFill/>
              </a:ln>
              <a:solidFill>
                <a:prstClr val="black">
                  <a:lumMod val="75000"/>
                  <a:lumOff val="25000"/>
                </a:prstClr>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067960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75B8806A-E335-AD10-9808-089CDDB135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6219FF-F8D0-B269-5FDB-5069C44FFE15}"/>
              </a:ext>
            </a:extLst>
          </p:cNvPr>
          <p:cNvSpPr>
            <a:spLocks noGrp="1"/>
          </p:cNvSpPr>
          <p:nvPr>
            <p:ph type="title"/>
          </p:nvPr>
        </p:nvSpPr>
        <p:spPr>
          <a:xfrm>
            <a:off x="1468815" y="418508"/>
            <a:ext cx="9613042" cy="508084"/>
          </a:xfrm>
        </p:spPr>
        <p:txBody>
          <a:bodyPr>
            <a:normAutofit fontScale="90000"/>
          </a:bodyPr>
          <a:lstStyle/>
          <a:p>
            <a:pPr algn="ctr"/>
            <a:r>
              <a:rPr lang="en-US"/>
              <a:t>Bain’s Study and why it helps us</a:t>
            </a:r>
            <a:endParaRPr lang="en-ZA"/>
          </a:p>
        </p:txBody>
      </p:sp>
      <p:sp>
        <p:nvSpPr>
          <p:cNvPr id="3" name="Content Placeholder 2">
            <a:extLst>
              <a:ext uri="{FF2B5EF4-FFF2-40B4-BE49-F238E27FC236}">
                <a16:creationId xmlns:a16="http://schemas.microsoft.com/office/drawing/2014/main" id="{607E9FDA-4E36-0483-0E8B-E8BD0BD37D12}"/>
              </a:ext>
            </a:extLst>
          </p:cNvPr>
          <p:cNvSpPr>
            <a:spLocks noGrp="1"/>
          </p:cNvSpPr>
          <p:nvPr>
            <p:ph sz="quarter" idx="12"/>
          </p:nvPr>
        </p:nvSpPr>
        <p:spPr>
          <a:xfrm>
            <a:off x="1468815" y="1218559"/>
            <a:ext cx="9431796" cy="5220933"/>
          </a:xfrm>
        </p:spPr>
        <p:txBody>
          <a:bodyPr>
            <a:normAutofit/>
          </a:bodyPr>
          <a:lstStyle/>
          <a:p>
            <a:pPr marL="0" marR="0" indent="0">
              <a:lnSpc>
                <a:spcPct val="107000"/>
              </a:lnSpc>
              <a:spcBef>
                <a:spcPts val="0"/>
              </a:spcBef>
              <a:spcAft>
                <a:spcPts val="800"/>
              </a:spcAft>
              <a:buNone/>
            </a:pPr>
            <a:r>
              <a:rPr lang="en-US" sz="2400" kern="100">
                <a:latin typeface="Aptos" panose="020B0004020202020204" pitchFamily="34" charset="0"/>
                <a:ea typeface="Aptos" panose="020B0004020202020204" pitchFamily="34" charset="0"/>
                <a:cs typeface="Times New Roman" panose="02020603050405020304" pitchFamily="18" charset="0"/>
              </a:rPr>
              <a:t>His central question: How do we advance the progress and replicate the successes over the past two decades made by a new breed of Super Courses?</a:t>
            </a:r>
          </a:p>
          <a:p>
            <a:pPr marL="0" marR="0" indent="0">
              <a:lnSpc>
                <a:spcPct val="107000"/>
              </a:lnSpc>
              <a:spcBef>
                <a:spcPts val="0"/>
              </a:spcBef>
              <a:spcAft>
                <a:spcPts val="800"/>
              </a:spcAft>
              <a:buNone/>
            </a:pP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2400" kern="100">
                <a:latin typeface="Aptos" panose="020B0004020202020204" pitchFamily="34" charset="0"/>
                <a:ea typeface="Aptos" panose="020B0004020202020204" pitchFamily="34" charset="0"/>
                <a:cs typeface="Times New Roman" panose="02020603050405020304" pitchFamily="18" charset="0"/>
              </a:rPr>
              <a:t>What he studied: the Olin University model, Books behind Bars, the DIY Girls, Peer Instruction, Interdisciplinary learning, Growth Mindsets, the Pedagogy of Getting Outside, among others with one chapter a personal history course addressing the question ‘Why Study History’.</a:t>
            </a:r>
          </a:p>
          <a:p>
            <a:pPr marL="0" marR="0" indent="0">
              <a:lnSpc>
                <a:spcPct val="107000"/>
              </a:lnSpc>
              <a:spcBef>
                <a:spcPts val="0"/>
              </a:spcBef>
              <a:spcAft>
                <a:spcPts val="800"/>
              </a:spcAft>
              <a:buNone/>
            </a:pPr>
            <a:endParaRPr lang="en-US" sz="2400"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2400" kern="100">
                <a:latin typeface="Aptos" panose="020B0004020202020204" pitchFamily="34" charset="0"/>
                <a:ea typeface="Aptos" panose="020B0004020202020204" pitchFamily="34" charset="0"/>
                <a:cs typeface="Times New Roman" panose="02020603050405020304" pitchFamily="18" charset="0"/>
              </a:rPr>
              <a:t>What his analysis distilled:   It’s not about unrelated, isolated ‘topics’ but about creating and following a question (GOOD question) that brings about the learning and unquenched thirst. </a:t>
            </a:r>
          </a:p>
          <a:p>
            <a:pPr marL="0" marR="0" indent="0">
              <a:lnSpc>
                <a:spcPct val="107000"/>
              </a:lnSpc>
              <a:spcBef>
                <a:spcPts val="0"/>
              </a:spcBef>
              <a:spcAft>
                <a:spcPts val="800"/>
              </a:spcAft>
              <a:buNone/>
            </a:pP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4F5DF6B-1AE0-3CFA-24A3-A361D4E06C13}"/>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8D65601-5AE2-46FC-B138-694DDD2B510D}" type="slidenum">
              <a:rPr kumimoji="0" lang="en-US" sz="1200" b="1" i="0" u="none" strike="noStrike" kern="1200" cap="none" spc="150" normalizeH="0" baseline="0" noProof="0" smtClean="0">
                <a:ln>
                  <a:noFill/>
                </a:ln>
                <a:solidFill>
                  <a:prstClr val="black"/>
                </a:solidFill>
                <a:effectLst/>
                <a:uLnTx/>
                <a:uFillTx/>
                <a:latin typeface="Univers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200" b="1" i="0" u="none" strike="noStrike" kern="1200" cap="none" spc="150" normalizeH="0" baseline="0" noProof="0">
              <a:ln>
                <a:noFill/>
              </a:ln>
              <a:solidFill>
                <a:prstClr val="black"/>
              </a:solidFill>
              <a:effectLst/>
              <a:uLnTx/>
              <a:uFillTx/>
              <a:latin typeface="Univers Light"/>
              <a:ea typeface="+mn-ea"/>
              <a:cs typeface="+mn-cs"/>
            </a:endParaRPr>
          </a:p>
        </p:txBody>
      </p:sp>
    </p:spTree>
    <p:extLst>
      <p:ext uri="{BB962C8B-B14F-4D97-AF65-F5344CB8AC3E}">
        <p14:creationId xmlns:p14="http://schemas.microsoft.com/office/powerpoint/2010/main" val="382115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C2F0A792-F445-C2A1-C7AA-2502807FE1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1FD59E-5F23-A0BF-FE1D-16507D081B43}"/>
              </a:ext>
            </a:extLst>
          </p:cNvPr>
          <p:cNvSpPr>
            <a:spLocks noGrp="1"/>
          </p:cNvSpPr>
          <p:nvPr>
            <p:ph type="title"/>
          </p:nvPr>
        </p:nvSpPr>
        <p:spPr>
          <a:xfrm>
            <a:off x="1468815" y="418508"/>
            <a:ext cx="9613042" cy="508084"/>
          </a:xfrm>
        </p:spPr>
        <p:txBody>
          <a:bodyPr>
            <a:normAutofit fontScale="90000"/>
          </a:bodyPr>
          <a:lstStyle/>
          <a:p>
            <a:pPr algn="ctr"/>
            <a:r>
              <a:rPr lang="en-US"/>
              <a:t>Some of Bain’s Super Course Essential Elements</a:t>
            </a:r>
            <a:endParaRPr lang="en-ZA"/>
          </a:p>
        </p:txBody>
      </p:sp>
      <p:sp>
        <p:nvSpPr>
          <p:cNvPr id="3" name="Content Placeholder 2">
            <a:extLst>
              <a:ext uri="{FF2B5EF4-FFF2-40B4-BE49-F238E27FC236}">
                <a16:creationId xmlns:a16="http://schemas.microsoft.com/office/drawing/2014/main" id="{3421A328-7285-1DA9-CD0F-DAFCB5BC8594}"/>
              </a:ext>
            </a:extLst>
          </p:cNvPr>
          <p:cNvSpPr>
            <a:spLocks noGrp="1"/>
          </p:cNvSpPr>
          <p:nvPr>
            <p:ph sz="quarter" idx="12"/>
          </p:nvPr>
        </p:nvSpPr>
        <p:spPr>
          <a:xfrm>
            <a:off x="1468815" y="1218559"/>
            <a:ext cx="9431796" cy="5220933"/>
          </a:xfrm>
        </p:spPr>
        <p:txBody>
          <a:bodyPr>
            <a:normAutofit/>
          </a:bodyPr>
          <a:lstStyle/>
          <a:p>
            <a:pPr marL="0" marR="0" indent="0">
              <a:lnSpc>
                <a:spcPct val="107000"/>
              </a:lnSpc>
              <a:spcBef>
                <a:spcPts val="0"/>
              </a:spcBef>
              <a:spcAft>
                <a:spcPts val="800"/>
              </a:spcAft>
              <a:buNone/>
            </a:pPr>
            <a:r>
              <a:rPr lang="en-US" sz="2400" kern="100">
                <a:latin typeface="Aptos" panose="020B0004020202020204" pitchFamily="34" charset="0"/>
                <a:ea typeface="Aptos" panose="020B0004020202020204" pitchFamily="34" charset="0"/>
                <a:cs typeface="Times New Roman" panose="02020603050405020304" pitchFamily="18" charset="0"/>
              </a:rPr>
              <a:t>◦ ‘Big question?” </a:t>
            </a:r>
          </a:p>
          <a:p>
            <a:pPr marL="0" marR="0" indent="0">
              <a:lnSpc>
                <a:spcPct val="107000"/>
              </a:lnSpc>
              <a:spcBef>
                <a:spcPts val="0"/>
              </a:spcBef>
              <a:spcAft>
                <a:spcPts val="800"/>
              </a:spcAft>
              <a:buNone/>
            </a:pPr>
            <a:r>
              <a:rPr lang="en-US" sz="2400" kern="100">
                <a:effectLst/>
                <a:latin typeface="Aptos" panose="020B0004020202020204" pitchFamily="34" charset="0"/>
                <a:ea typeface="Aptos" panose="020B0004020202020204" pitchFamily="34" charset="0"/>
                <a:cs typeface="Times New Roman" panose="02020603050405020304" pitchFamily="18" charset="0"/>
              </a:rPr>
              <a:t>◦ </a:t>
            </a:r>
            <a:r>
              <a:rPr lang="en-US" sz="2400" kern="100">
                <a:latin typeface="Aptos" panose="020B0004020202020204" pitchFamily="34" charset="0"/>
                <a:ea typeface="Aptos" panose="020B0004020202020204" pitchFamily="34" charset="0"/>
                <a:cs typeface="Times New Roman" panose="02020603050405020304" pitchFamily="18" charset="0"/>
              </a:rPr>
              <a:t>Project or problem</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2400" kern="100">
                <a:effectLst/>
                <a:latin typeface="Aptos" panose="020B0004020202020204" pitchFamily="34" charset="0"/>
                <a:ea typeface="Aptos" panose="020B0004020202020204" pitchFamily="34" charset="0"/>
                <a:cs typeface="Times New Roman" panose="02020603050405020304" pitchFamily="18" charset="0"/>
              </a:rPr>
              <a:t>◦ Small group collaboration</a:t>
            </a:r>
          </a:p>
          <a:p>
            <a:pPr marL="0" marR="0" indent="0">
              <a:lnSpc>
                <a:spcPct val="107000"/>
              </a:lnSpc>
              <a:spcBef>
                <a:spcPts val="0"/>
              </a:spcBef>
              <a:spcAft>
                <a:spcPts val="800"/>
              </a:spcAft>
              <a:buNone/>
            </a:pPr>
            <a:r>
              <a:rPr lang="en-US" sz="2400" kern="100">
                <a:effectLst/>
                <a:latin typeface="Aptos" panose="020B0004020202020204" pitchFamily="34" charset="0"/>
                <a:ea typeface="Aptos" panose="020B0004020202020204" pitchFamily="34" charset="0"/>
                <a:cs typeface="Times New Roman" panose="02020603050405020304" pitchFamily="18" charset="0"/>
              </a:rPr>
              <a:t>◦ Gather data of some kind</a:t>
            </a:r>
          </a:p>
          <a:p>
            <a:pPr marL="0" marR="0" indent="0">
              <a:lnSpc>
                <a:spcPct val="107000"/>
              </a:lnSpc>
              <a:spcBef>
                <a:spcPts val="0"/>
              </a:spcBef>
              <a:spcAft>
                <a:spcPts val="800"/>
              </a:spcAft>
              <a:buNone/>
            </a:pPr>
            <a:r>
              <a:rPr lang="en-US" sz="2400" kern="100">
                <a:effectLst/>
                <a:latin typeface="Aptos" panose="020B0004020202020204" pitchFamily="34" charset="0"/>
                <a:ea typeface="Aptos" panose="020B0004020202020204" pitchFamily="34" charset="0"/>
                <a:cs typeface="Times New Roman" panose="02020603050405020304" pitchFamily="18" charset="0"/>
              </a:rPr>
              <a:t>◦ Peer teaching as semester progresses</a:t>
            </a:r>
          </a:p>
          <a:p>
            <a:pPr marL="0" marR="0" indent="0">
              <a:lnSpc>
                <a:spcPct val="107000"/>
              </a:lnSpc>
              <a:spcBef>
                <a:spcPts val="0"/>
              </a:spcBef>
              <a:spcAft>
                <a:spcPts val="800"/>
              </a:spcAft>
              <a:buNone/>
            </a:pPr>
            <a:r>
              <a:rPr lang="en-US" sz="2400" kern="100">
                <a:effectLst/>
                <a:latin typeface="Aptos" panose="020B0004020202020204" pitchFamily="34" charset="0"/>
                <a:ea typeface="Aptos" panose="020B0004020202020204" pitchFamily="34" charset="0"/>
                <a:cs typeface="Times New Roman" panose="02020603050405020304" pitchFamily="18" charset="0"/>
              </a:rPr>
              <a:t>◦ </a:t>
            </a:r>
            <a:r>
              <a:rPr lang="en-US" sz="2400" kern="100">
                <a:latin typeface="Aptos" panose="020B0004020202020204" pitchFamily="34" charset="0"/>
                <a:ea typeface="Aptos" panose="020B0004020202020204" pitchFamily="34" charset="0"/>
                <a:cs typeface="Times New Roman" panose="02020603050405020304" pitchFamily="18" charset="0"/>
              </a:rPr>
              <a:t>Students doing the discipline</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80A5D1B-54B3-D840-6CFA-469D6487CC5C}"/>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8D65601-5AE2-46FC-B138-694DDD2B510D}" type="slidenum">
              <a:rPr kumimoji="0" lang="en-US" sz="1200" b="1" i="0" u="none" strike="noStrike" kern="1200" cap="none" spc="150" normalizeH="0" baseline="0" noProof="0" smtClean="0">
                <a:ln>
                  <a:noFill/>
                </a:ln>
                <a:solidFill>
                  <a:prstClr val="black"/>
                </a:solidFill>
                <a:effectLst/>
                <a:uLnTx/>
                <a:uFillTx/>
                <a:latin typeface="Univers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200" b="1" i="0" u="none" strike="noStrike" kern="1200" cap="none" spc="150" normalizeH="0" baseline="0" noProof="0">
              <a:ln>
                <a:noFill/>
              </a:ln>
              <a:solidFill>
                <a:prstClr val="black"/>
              </a:solidFill>
              <a:effectLst/>
              <a:uLnTx/>
              <a:uFillTx/>
              <a:latin typeface="Univers Light"/>
              <a:ea typeface="+mn-ea"/>
              <a:cs typeface="+mn-cs"/>
            </a:endParaRPr>
          </a:p>
        </p:txBody>
      </p:sp>
    </p:spTree>
    <p:extLst>
      <p:ext uri="{BB962C8B-B14F-4D97-AF65-F5344CB8AC3E}">
        <p14:creationId xmlns:p14="http://schemas.microsoft.com/office/powerpoint/2010/main" val="2980496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58FF6FC1-A1CE-E593-1DEB-BC645AA020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7C926F-B54C-D3E7-2D86-4D314ECF60D8}"/>
              </a:ext>
            </a:extLst>
          </p:cNvPr>
          <p:cNvSpPr>
            <a:spLocks noGrp="1"/>
          </p:cNvSpPr>
          <p:nvPr>
            <p:ph type="title"/>
          </p:nvPr>
        </p:nvSpPr>
        <p:spPr>
          <a:xfrm>
            <a:off x="1468815" y="418508"/>
            <a:ext cx="9613042" cy="508084"/>
          </a:xfrm>
        </p:spPr>
        <p:txBody>
          <a:bodyPr>
            <a:normAutofit fontScale="90000"/>
          </a:bodyPr>
          <a:lstStyle/>
          <a:p>
            <a:pPr algn="ctr"/>
            <a:r>
              <a:rPr lang="en-US"/>
              <a:t>Two possibilities for a Meauxmentum FLC</a:t>
            </a:r>
            <a:endParaRPr lang="en-ZA"/>
          </a:p>
        </p:txBody>
      </p:sp>
      <p:sp>
        <p:nvSpPr>
          <p:cNvPr id="3" name="Content Placeholder 2">
            <a:extLst>
              <a:ext uri="{FF2B5EF4-FFF2-40B4-BE49-F238E27FC236}">
                <a16:creationId xmlns:a16="http://schemas.microsoft.com/office/drawing/2014/main" id="{62118A6B-9AD1-DFD9-5559-C36F70C9BB38}"/>
              </a:ext>
            </a:extLst>
          </p:cNvPr>
          <p:cNvSpPr>
            <a:spLocks noGrp="1"/>
          </p:cNvSpPr>
          <p:nvPr>
            <p:ph sz="quarter" idx="12"/>
          </p:nvPr>
        </p:nvSpPr>
        <p:spPr>
          <a:xfrm>
            <a:off x="1468815" y="1218559"/>
            <a:ext cx="9431796" cy="5220933"/>
          </a:xfrm>
        </p:spPr>
        <p:txBody>
          <a:bodyPr>
            <a:normAutofit/>
          </a:bodyPr>
          <a:lstStyle/>
          <a:p>
            <a:pPr marL="0" marR="0" indent="0">
              <a:lnSpc>
                <a:spcPct val="107000"/>
              </a:lnSpc>
              <a:spcBef>
                <a:spcPts val="0"/>
              </a:spcBef>
              <a:spcAft>
                <a:spcPts val="800"/>
              </a:spcAft>
              <a:buNone/>
            </a:pPr>
            <a:r>
              <a:rPr lang="en-US" sz="2400" kern="100">
                <a:latin typeface="Aptos" panose="020B0004020202020204" pitchFamily="34" charset="0"/>
                <a:ea typeface="Aptos" panose="020B0004020202020204" pitchFamily="34" charset="0"/>
                <a:cs typeface="Times New Roman" panose="02020603050405020304" pitchFamily="18" charset="0"/>
              </a:rPr>
              <a:t>In reading the book together, members can select one perhaps two of the Essential Elements and add them to an existing course, strengthen the presence of one or two of them in a course where they already are somewhat present, or combine multiple ones of them into a new unit, project, or course element.</a:t>
            </a:r>
          </a:p>
          <a:p>
            <a:pPr marL="0" marR="0" indent="0">
              <a:lnSpc>
                <a:spcPct val="107000"/>
              </a:lnSpc>
              <a:spcBef>
                <a:spcPts val="0"/>
              </a:spcBef>
              <a:spcAft>
                <a:spcPts val="800"/>
              </a:spcAft>
              <a:buNone/>
            </a:pPr>
            <a:endParaRPr lang="en-US" sz="2400"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2400" kern="100">
                <a:latin typeface="Aptos" panose="020B0004020202020204" pitchFamily="34" charset="0"/>
                <a:ea typeface="Aptos" panose="020B0004020202020204" pitchFamily="34" charset="0"/>
                <a:cs typeface="Times New Roman" panose="02020603050405020304" pitchFamily="18" charset="0"/>
              </a:rPr>
              <a:t>A second possibility is a member may see in the chapters of Bain’s book an ideal course just asking to be written.  What would that course look like? In which discipline? Level?  How would it apply the criteria?</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F1485C4-640F-6C82-1F14-2B1E0595E456}"/>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8D65601-5AE2-46FC-B138-694DDD2B510D}" type="slidenum">
              <a:rPr kumimoji="0" lang="en-US" sz="1200" b="1" i="0" u="none" strike="noStrike" kern="1200" cap="none" spc="150" normalizeH="0" baseline="0" noProof="0" smtClean="0">
                <a:ln>
                  <a:noFill/>
                </a:ln>
                <a:solidFill>
                  <a:prstClr val="black"/>
                </a:solidFill>
                <a:effectLst/>
                <a:uLnTx/>
                <a:uFillTx/>
                <a:latin typeface="Univers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200" b="1" i="0" u="none" strike="noStrike" kern="1200" cap="none" spc="150" normalizeH="0" baseline="0" noProof="0">
              <a:ln>
                <a:noFill/>
              </a:ln>
              <a:solidFill>
                <a:prstClr val="black"/>
              </a:solidFill>
              <a:effectLst/>
              <a:uLnTx/>
              <a:uFillTx/>
              <a:latin typeface="Univers Light"/>
              <a:ea typeface="+mn-ea"/>
              <a:cs typeface="+mn-cs"/>
            </a:endParaRPr>
          </a:p>
        </p:txBody>
      </p:sp>
    </p:spTree>
    <p:extLst>
      <p:ext uri="{BB962C8B-B14F-4D97-AF65-F5344CB8AC3E}">
        <p14:creationId xmlns:p14="http://schemas.microsoft.com/office/powerpoint/2010/main" val="10719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C8A16-8D58-2EDF-F399-546708ED75E6}"/>
            </a:ext>
          </a:extLst>
        </p:cNvPr>
        <p:cNvGrpSpPr/>
        <p:nvPr/>
      </p:nvGrpSpPr>
      <p:grpSpPr>
        <a:xfrm>
          <a:off x="0" y="0"/>
          <a:ext cx="0" cy="0"/>
          <a:chOff x="0" y="0"/>
          <a:chExt cx="0" cy="0"/>
        </a:xfrm>
      </p:grpSpPr>
      <p:pic>
        <p:nvPicPr>
          <p:cNvPr id="9" name="Picture Placeholder 8" descr="A person standing in front of a group of people">
            <a:extLst>
              <a:ext uri="{FF2B5EF4-FFF2-40B4-BE49-F238E27FC236}">
                <a16:creationId xmlns:a16="http://schemas.microsoft.com/office/drawing/2014/main" id="{1EC3B7B3-AF83-49F8-7B59-D61740F4DBC9}"/>
              </a:ext>
            </a:extLst>
          </p:cNvPr>
          <p:cNvPicPr>
            <a:picLocks noGrp="1" noChangeAspect="1"/>
          </p:cNvPicPr>
          <p:nvPr>
            <p:ph type="pic" sz="quarter" idx="13"/>
          </p:nvPr>
        </p:nvPicPr>
        <p:blipFill>
          <a:blip r:embed="rId3"/>
          <a:srcRect l="7" r="7"/>
          <a:stretch/>
        </p:blipFill>
        <p:spPr/>
      </p:pic>
      <p:sp>
        <p:nvSpPr>
          <p:cNvPr id="3" name="Title 2">
            <a:extLst>
              <a:ext uri="{FF2B5EF4-FFF2-40B4-BE49-F238E27FC236}">
                <a16:creationId xmlns:a16="http://schemas.microsoft.com/office/drawing/2014/main" id="{702CE542-3C83-B61F-86F8-2E4416919009}"/>
              </a:ext>
            </a:extLst>
          </p:cNvPr>
          <p:cNvSpPr>
            <a:spLocks noGrp="1"/>
          </p:cNvSpPr>
          <p:nvPr>
            <p:ph type="ctrTitle"/>
          </p:nvPr>
        </p:nvSpPr>
        <p:spPr>
          <a:xfrm>
            <a:off x="3307080" y="2705101"/>
            <a:ext cx="8884921" cy="2926080"/>
          </a:xfrm>
        </p:spPr>
        <p:txBody>
          <a:bodyPr bIns="548640" anchor="b" anchorCtr="0"/>
          <a:lstStyle/>
          <a:p>
            <a:pPr algn="ctr"/>
            <a:br>
              <a:rPr kumimoji="0" lang="en-US" sz="4800" b="0" i="0" u="none" strike="noStrike" kern="1200" cap="none" spc="-50" normalizeH="0" baseline="0" noProof="0">
                <a:ln>
                  <a:noFill/>
                </a:ln>
                <a:solidFill>
                  <a:prstClr val="black">
                    <a:lumMod val="75000"/>
                    <a:lumOff val="25000"/>
                  </a:prstClr>
                </a:solidFill>
                <a:effectLst/>
                <a:uLnTx/>
                <a:uFillTx/>
                <a:latin typeface="Calibri Light" panose="020F0302020204030204"/>
                <a:ea typeface="+mj-ea"/>
                <a:cs typeface="+mj-cs"/>
              </a:rPr>
            </a:br>
            <a:r>
              <a:rPr lang="en-US">
                <a:solidFill>
                  <a:prstClr val="black">
                    <a:lumMod val="75000"/>
                    <a:lumOff val="25000"/>
                  </a:prstClr>
                </a:solidFill>
                <a:latin typeface="Calibri Light" panose="020F0302020204030204"/>
              </a:rPr>
              <a:t>Suggestions to Support Disciplinary Assignments</a:t>
            </a:r>
            <a:br>
              <a:rPr kumimoji="0" lang="en-US" sz="4800" b="0" i="0" u="none" strike="noStrike" kern="1200" cap="none" spc="-50" normalizeH="0" baseline="0" noProof="0">
                <a:ln>
                  <a:noFill/>
                </a:ln>
                <a:solidFill>
                  <a:prstClr val="black">
                    <a:lumMod val="75000"/>
                    <a:lumOff val="25000"/>
                  </a:prstClr>
                </a:solidFill>
                <a:effectLst/>
                <a:uLnTx/>
                <a:uFillTx/>
                <a:latin typeface="Calibri Light" panose="020F0302020204030204"/>
                <a:ea typeface="+mj-ea"/>
                <a:cs typeface="+mj-cs"/>
              </a:rPr>
            </a:br>
            <a:endParaRPr kumimoji="0" lang="en-US" sz="4800" b="0" i="0" u="none" strike="noStrike" kern="1200" cap="none" spc="-50" normalizeH="0" baseline="0" noProof="0">
              <a:ln>
                <a:noFill/>
              </a:ln>
              <a:solidFill>
                <a:prstClr val="black">
                  <a:lumMod val="75000"/>
                  <a:lumOff val="25000"/>
                </a:prstClr>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601932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50B1B-BAF5-646C-12CB-D4A675BC5D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8E6F04-7D46-E67B-723E-D3E3EE7709FE}"/>
              </a:ext>
            </a:extLst>
          </p:cNvPr>
          <p:cNvSpPr>
            <a:spLocks noGrp="1"/>
          </p:cNvSpPr>
          <p:nvPr>
            <p:ph type="title"/>
          </p:nvPr>
        </p:nvSpPr>
        <p:spPr>
          <a:xfrm>
            <a:off x="812800" y="609600"/>
            <a:ext cx="8463619" cy="1320800"/>
          </a:xfrm>
        </p:spPr>
        <p:txBody>
          <a:bodyPr vert="horz" lIns="91440" tIns="45720" rIns="91440" bIns="45720" rtlCol="0" anchor="t">
            <a:normAutofit/>
          </a:bodyPr>
          <a:lstStyle/>
          <a:p>
            <a:r>
              <a:rPr lang="en-US" b="1" kern="1200">
                <a:latin typeface="+mj-lt"/>
                <a:ea typeface="+mj-ea"/>
                <a:cs typeface="+mj-cs"/>
              </a:rPr>
              <a:t>Meauxmentum Scholars</a:t>
            </a:r>
          </a:p>
        </p:txBody>
      </p:sp>
      <p:pic>
        <p:nvPicPr>
          <p:cNvPr id="5" name="Picture 4">
            <a:extLst>
              <a:ext uri="{FF2B5EF4-FFF2-40B4-BE49-F238E27FC236}">
                <a16:creationId xmlns:a16="http://schemas.microsoft.com/office/drawing/2014/main" id="{E52AE26B-2459-1595-FDF3-3E411AAACC4C}"/>
              </a:ext>
            </a:extLst>
          </p:cNvPr>
          <p:cNvPicPr>
            <a:picLocks noChangeAspect="1"/>
          </p:cNvPicPr>
          <p:nvPr/>
        </p:nvPicPr>
        <p:blipFill>
          <a:blip r:embed="rId3"/>
          <a:srcRect r="1" b="29312"/>
          <a:stretch>
            <a:fillRect/>
          </a:stretch>
        </p:blipFill>
        <p:spPr>
          <a:xfrm>
            <a:off x="812801" y="1695450"/>
            <a:ext cx="4117479" cy="4686300"/>
          </a:xfrm>
          <a:prstGeom prst="rect">
            <a:avLst/>
          </a:prstGeom>
          <a:noFill/>
        </p:spPr>
      </p:pic>
      <p:sp>
        <p:nvSpPr>
          <p:cNvPr id="6" name="TextBox 5">
            <a:extLst>
              <a:ext uri="{FF2B5EF4-FFF2-40B4-BE49-F238E27FC236}">
                <a16:creationId xmlns:a16="http://schemas.microsoft.com/office/drawing/2014/main" id="{0F094B3E-F8C7-75B0-4328-857BB49A6ECB}"/>
              </a:ext>
            </a:extLst>
          </p:cNvPr>
          <p:cNvSpPr txBox="1"/>
          <p:nvPr/>
        </p:nvSpPr>
        <p:spPr>
          <a:xfrm>
            <a:off x="5158938" y="2160590"/>
            <a:ext cx="4804211" cy="3880773"/>
          </a:xfrm>
          <a:prstGeom prst="rect">
            <a:avLst/>
          </a:prstGeom>
        </p:spPr>
        <p:txBody>
          <a:bodyPr vert="horz" lIns="91440" tIns="45720" rIns="91440" bIns="45720" rtlCol="0">
            <a:normAutofit/>
          </a:bodyPr>
          <a:lstStyle/>
          <a:p>
            <a:pPr marL="342900" indent="-342900" defTabSz="457200">
              <a:spcBef>
                <a:spcPts val="1000"/>
              </a:spcBef>
              <a:buClr>
                <a:schemeClr val="accent1"/>
              </a:buClr>
              <a:buSzPct val="80000"/>
              <a:buFont typeface="Wingdings 3" charset="2"/>
              <a:buChar char=""/>
            </a:pPr>
            <a:r>
              <a:rPr lang="en-US" sz="2400">
                <a:solidFill>
                  <a:schemeClr val="tx1">
                    <a:lumMod val="75000"/>
                    <a:lumOff val="25000"/>
                  </a:schemeClr>
                </a:solidFill>
              </a:rPr>
              <a:t>Creative developers of an FLC</a:t>
            </a:r>
          </a:p>
          <a:p>
            <a:pPr marL="342900" indent="-342900" defTabSz="457200">
              <a:spcBef>
                <a:spcPts val="1000"/>
              </a:spcBef>
              <a:buClr>
                <a:schemeClr val="accent1"/>
              </a:buClr>
              <a:buSzPct val="80000"/>
              <a:buFont typeface="Wingdings 3" charset="2"/>
              <a:buChar char=""/>
            </a:pPr>
            <a:r>
              <a:rPr lang="en-US" sz="2400">
                <a:solidFill>
                  <a:schemeClr val="tx1">
                    <a:lumMod val="75000"/>
                    <a:lumOff val="25000"/>
                  </a:schemeClr>
                </a:solidFill>
              </a:rPr>
              <a:t>Facilitators of conversations that led to course changes.</a:t>
            </a:r>
          </a:p>
          <a:p>
            <a:pPr marL="342900" indent="-342900" defTabSz="457200">
              <a:spcBef>
                <a:spcPts val="1000"/>
              </a:spcBef>
              <a:buClr>
                <a:schemeClr val="accent1"/>
              </a:buClr>
              <a:buSzPct val="80000"/>
              <a:buFont typeface="Wingdings 3" charset="2"/>
              <a:buChar char=""/>
            </a:pPr>
            <a:r>
              <a:rPr lang="en-US" sz="2400">
                <a:solidFill>
                  <a:schemeClr val="tx1">
                    <a:lumMod val="75000"/>
                    <a:lumOff val="25000"/>
                  </a:schemeClr>
                </a:solidFill>
              </a:rPr>
              <a:t>Authors of more than 300 pages of personal reflections published in the first year</a:t>
            </a:r>
          </a:p>
          <a:p>
            <a:pPr defTabSz="457200">
              <a:spcBef>
                <a:spcPts val="1000"/>
              </a:spcBef>
              <a:buClr>
                <a:schemeClr val="accent1"/>
              </a:buClr>
              <a:buSzPct val="80000"/>
            </a:pPr>
            <a:r>
              <a:rPr lang="en-US" sz="2400">
                <a:solidFill>
                  <a:schemeClr val="tx1">
                    <a:lumMod val="75000"/>
                    <a:lumOff val="25000"/>
                  </a:schemeClr>
                </a:solidFill>
              </a:rPr>
              <a:t>  </a:t>
            </a:r>
          </a:p>
        </p:txBody>
      </p:sp>
    </p:spTree>
    <p:extLst>
      <p:ext uri="{BB962C8B-B14F-4D97-AF65-F5344CB8AC3E}">
        <p14:creationId xmlns:p14="http://schemas.microsoft.com/office/powerpoint/2010/main" val="153265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27ABF074-8580-2F71-155A-93AD7BD830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4CF66D-678D-5556-DDBF-CFC9DB25F499}"/>
              </a:ext>
            </a:extLst>
          </p:cNvPr>
          <p:cNvSpPr>
            <a:spLocks noGrp="1"/>
          </p:cNvSpPr>
          <p:nvPr>
            <p:ph type="title"/>
          </p:nvPr>
        </p:nvSpPr>
        <p:spPr>
          <a:xfrm>
            <a:off x="1468815" y="418508"/>
            <a:ext cx="9613042" cy="508084"/>
          </a:xfrm>
        </p:spPr>
        <p:txBody>
          <a:bodyPr>
            <a:normAutofit fontScale="90000"/>
          </a:bodyPr>
          <a:lstStyle/>
          <a:p>
            <a:pPr algn="ctr"/>
            <a:r>
              <a:rPr lang="en-ZA"/>
              <a:t>Ex: my approach to </a:t>
            </a:r>
            <a:r>
              <a:rPr lang="en-ZA" err="1"/>
              <a:t>assns</a:t>
            </a:r>
            <a:r>
              <a:rPr lang="en-ZA"/>
              <a:t> in lit studies</a:t>
            </a:r>
          </a:p>
        </p:txBody>
      </p:sp>
      <p:sp>
        <p:nvSpPr>
          <p:cNvPr id="3" name="Content Placeholder 2">
            <a:extLst>
              <a:ext uri="{FF2B5EF4-FFF2-40B4-BE49-F238E27FC236}">
                <a16:creationId xmlns:a16="http://schemas.microsoft.com/office/drawing/2014/main" id="{BE923904-F282-323A-EB71-408C694F90B7}"/>
              </a:ext>
            </a:extLst>
          </p:cNvPr>
          <p:cNvSpPr>
            <a:spLocks noGrp="1"/>
          </p:cNvSpPr>
          <p:nvPr>
            <p:ph sz="quarter" idx="12"/>
          </p:nvPr>
        </p:nvSpPr>
        <p:spPr>
          <a:xfrm>
            <a:off x="1047751" y="1048624"/>
            <a:ext cx="10344150" cy="5220933"/>
          </a:xfrm>
        </p:spPr>
        <p:txBody>
          <a:bodyPr>
            <a:normAutofit/>
          </a:bodyPr>
          <a:lstStyle/>
          <a:p>
            <a:pPr marL="0" marR="0" indent="0">
              <a:lnSpc>
                <a:spcPct val="107000"/>
              </a:lnSpc>
              <a:spcBef>
                <a:spcPts val="0"/>
              </a:spcBef>
              <a:spcAft>
                <a:spcPts val="800"/>
              </a:spcAft>
              <a:buNone/>
            </a:pPr>
            <a:r>
              <a:rPr lang="en-US" kern="100">
                <a:latin typeface="Aptos" panose="020B0004020202020204" pitchFamily="34" charset="0"/>
                <a:ea typeface="Aptos" panose="020B0004020202020204" pitchFamily="34" charset="0"/>
                <a:cs typeface="Times New Roman" panose="02020603050405020304" pitchFamily="18" charset="0"/>
              </a:rPr>
              <a:t>As Bain explains, the disciplinary question or problem is at the heart of motivating.</a:t>
            </a:r>
          </a:p>
          <a:p>
            <a:pPr marL="0" marR="0" indent="0">
              <a:lnSpc>
                <a:spcPct val="107000"/>
              </a:lnSpc>
              <a:spcBef>
                <a:spcPts val="0"/>
              </a:spcBef>
              <a:spcAft>
                <a:spcPts val="800"/>
              </a:spcAft>
              <a:buNone/>
            </a:pPr>
            <a:r>
              <a:rPr lang="en-US" kern="100">
                <a:latin typeface="Aptos" panose="020B0004020202020204" pitchFamily="34" charset="0"/>
                <a:ea typeface="Aptos" panose="020B0004020202020204" pitchFamily="34" charset="0"/>
                <a:cs typeface="Times New Roman" panose="02020603050405020304" pitchFamily="18" charset="0"/>
              </a:rPr>
              <a:t>So, begin with a question, generate their questions, and devise student work from that set of questions in the discipline and course matter.</a:t>
            </a:r>
          </a:p>
          <a:p>
            <a:pPr marL="0" marR="0" indent="0">
              <a:lnSpc>
                <a:spcPct val="107000"/>
              </a:lnSpc>
              <a:spcBef>
                <a:spcPts val="0"/>
              </a:spcBef>
              <a:spcAft>
                <a:spcPts val="800"/>
              </a:spcAft>
              <a:buNone/>
            </a:pPr>
            <a:r>
              <a:rPr lang="en-US" kern="100">
                <a:latin typeface="Aptos" panose="020B0004020202020204" pitchFamily="34" charset="0"/>
                <a:ea typeface="Aptos" panose="020B0004020202020204" pitchFamily="34" charset="0"/>
                <a:cs typeface="Times New Roman" panose="02020603050405020304" pitchFamily="18" charset="0"/>
              </a:rPr>
              <a:t>For me in lit studies, the questions I have used to create courses and assignments have focused on </a:t>
            </a:r>
            <a:r>
              <a:rPr lang="en-US" b="1" kern="100">
                <a:latin typeface="Aptos" panose="020B0004020202020204" pitchFamily="34" charset="0"/>
                <a:ea typeface="Aptos" panose="020B0004020202020204" pitchFamily="34" charset="0"/>
                <a:cs typeface="Times New Roman" panose="02020603050405020304" pitchFamily="18" charset="0"/>
              </a:rPr>
              <a:t>genre</a:t>
            </a:r>
            <a:r>
              <a:rPr lang="en-US" kern="100">
                <a:latin typeface="Aptos" panose="020B0004020202020204" pitchFamily="34" charset="0"/>
                <a:ea typeface="Aptos" panose="020B0004020202020204" pitchFamily="34" charset="0"/>
                <a:cs typeface="Times New Roman" panose="02020603050405020304" pitchFamily="18" charset="0"/>
              </a:rPr>
              <a:t> questions and </a:t>
            </a:r>
            <a:r>
              <a:rPr lang="en-US" b="1" kern="100">
                <a:latin typeface="Aptos" panose="020B0004020202020204" pitchFamily="34" charset="0"/>
                <a:ea typeface="Aptos" panose="020B0004020202020204" pitchFamily="34" charset="0"/>
                <a:cs typeface="Times New Roman" panose="02020603050405020304" pitchFamily="18" charset="0"/>
              </a:rPr>
              <a:t>issue</a:t>
            </a:r>
            <a:r>
              <a:rPr lang="en-US" kern="100">
                <a:latin typeface="Aptos" panose="020B0004020202020204" pitchFamily="34" charset="0"/>
                <a:ea typeface="Aptos" panose="020B0004020202020204" pitchFamily="34" charset="0"/>
                <a:cs typeface="Times New Roman" panose="02020603050405020304" pitchFamily="18" charset="0"/>
              </a:rPr>
              <a:t> questions:</a:t>
            </a:r>
          </a:p>
          <a:p>
            <a:pPr marL="0" marR="0" indent="0">
              <a:lnSpc>
                <a:spcPct val="107000"/>
              </a:lnSpc>
              <a:spcBef>
                <a:spcPts val="0"/>
              </a:spcBef>
              <a:spcAft>
                <a:spcPts val="800"/>
              </a:spcAft>
              <a:buNone/>
            </a:pPr>
            <a:r>
              <a:rPr lang="en-US" kern="100">
                <a:latin typeface="Aptos" panose="020B0004020202020204" pitchFamily="34" charset="0"/>
                <a:ea typeface="Aptos" panose="020B0004020202020204" pitchFamily="34" charset="0"/>
                <a:cs typeface="Times New Roman" panose="02020603050405020304" pitchFamily="18" charset="0"/>
              </a:rPr>
              <a:t>1. What is Life Writing or the Memoir and how does an author make decisions to fashion her own life story or key life experiences?</a:t>
            </a:r>
          </a:p>
          <a:p>
            <a:pPr marL="0" marR="0" indent="0">
              <a:lnSpc>
                <a:spcPct val="107000"/>
              </a:lnSpc>
              <a:spcBef>
                <a:spcPts val="0"/>
              </a:spcBef>
              <a:spcAft>
                <a:spcPts val="800"/>
              </a:spcAft>
              <a:buNone/>
            </a:pPr>
            <a:r>
              <a:rPr lang="en-US" kern="100">
                <a:latin typeface="Aptos" panose="020B0004020202020204" pitchFamily="34" charset="0"/>
                <a:ea typeface="Aptos" panose="020B0004020202020204" pitchFamily="34" charset="0"/>
                <a:cs typeface="Times New Roman" panose="02020603050405020304" pitchFamily="18" charset="0"/>
              </a:rPr>
              <a:t>2. What is the Canon, is there a single canon, is it a good quest to identify 'best books' anyway? What is that about and how does it work?</a:t>
            </a:r>
          </a:p>
          <a:p>
            <a:pPr marL="0" marR="0" indent="0">
              <a:lnSpc>
                <a:spcPct val="107000"/>
              </a:lnSpc>
              <a:spcBef>
                <a:spcPts val="0"/>
              </a:spcBef>
              <a:spcAft>
                <a:spcPts val="800"/>
              </a:spcAft>
              <a:buNone/>
            </a:pPr>
            <a:r>
              <a:rPr lang="en-US" kern="100">
                <a:latin typeface="Aptos" panose="020B0004020202020204" pitchFamily="34" charset="0"/>
                <a:ea typeface="Aptos" panose="020B0004020202020204" pitchFamily="34" charset="0"/>
                <a:cs typeface="Times New Roman" panose="02020603050405020304" pitchFamily="18" charset="0"/>
              </a:rPr>
              <a:t>3. How does a passage, story, poem, drama, come to have meaning? What is an interpretation and how do various ways of interpreting these materials come to have consistent meaning?</a:t>
            </a: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240550B-F1EF-1188-0B4F-87D8B9C1F20A}"/>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8D65601-5AE2-46FC-B138-694DDD2B510D}" type="slidenum">
              <a:rPr kumimoji="0" lang="en-US" sz="1200" b="1" i="0" u="none" strike="noStrike" kern="1200" cap="none" spc="150" normalizeH="0" baseline="0" noProof="0" smtClean="0">
                <a:ln>
                  <a:noFill/>
                </a:ln>
                <a:solidFill>
                  <a:prstClr val="black"/>
                </a:solidFill>
                <a:effectLst/>
                <a:uLnTx/>
                <a:uFillTx/>
                <a:latin typeface="Univers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200" b="1" i="0" u="none" strike="noStrike" kern="1200" cap="none" spc="150" normalizeH="0" baseline="0" noProof="0">
              <a:ln>
                <a:noFill/>
              </a:ln>
              <a:solidFill>
                <a:prstClr val="black"/>
              </a:solidFill>
              <a:effectLst/>
              <a:uLnTx/>
              <a:uFillTx/>
              <a:latin typeface="Univers Light"/>
              <a:ea typeface="+mn-ea"/>
              <a:cs typeface="+mn-cs"/>
            </a:endParaRPr>
          </a:p>
        </p:txBody>
      </p:sp>
    </p:spTree>
    <p:extLst>
      <p:ext uri="{BB962C8B-B14F-4D97-AF65-F5344CB8AC3E}">
        <p14:creationId xmlns:p14="http://schemas.microsoft.com/office/powerpoint/2010/main" val="183377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A28B9BEA-0D6E-2A71-8081-AB24834009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D3B42D-C283-4035-5740-A6C1CF99EFD2}"/>
              </a:ext>
            </a:extLst>
          </p:cNvPr>
          <p:cNvSpPr>
            <a:spLocks noGrp="1"/>
          </p:cNvSpPr>
          <p:nvPr>
            <p:ph type="title"/>
          </p:nvPr>
        </p:nvSpPr>
        <p:spPr>
          <a:xfrm>
            <a:off x="1468815" y="418508"/>
            <a:ext cx="9613042" cy="508084"/>
          </a:xfrm>
        </p:spPr>
        <p:txBody>
          <a:bodyPr>
            <a:normAutofit fontScale="90000"/>
          </a:bodyPr>
          <a:lstStyle/>
          <a:p>
            <a:pPr algn="ctr"/>
            <a:r>
              <a:rPr lang="en-ZA"/>
              <a:t>Products of Student Work</a:t>
            </a:r>
          </a:p>
        </p:txBody>
      </p:sp>
      <p:sp>
        <p:nvSpPr>
          <p:cNvPr id="3" name="Content Placeholder 2">
            <a:extLst>
              <a:ext uri="{FF2B5EF4-FFF2-40B4-BE49-F238E27FC236}">
                <a16:creationId xmlns:a16="http://schemas.microsoft.com/office/drawing/2014/main" id="{7E45B7D8-2332-7311-CAB2-24E2DDE0B76E}"/>
              </a:ext>
            </a:extLst>
          </p:cNvPr>
          <p:cNvSpPr>
            <a:spLocks noGrp="1"/>
          </p:cNvSpPr>
          <p:nvPr>
            <p:ph sz="quarter" idx="12"/>
          </p:nvPr>
        </p:nvSpPr>
        <p:spPr>
          <a:xfrm>
            <a:off x="1239253" y="1048624"/>
            <a:ext cx="9380237" cy="5220933"/>
          </a:xfrm>
        </p:spPr>
        <p:txBody>
          <a:bodyPr>
            <a:normAutofit/>
          </a:bodyPr>
          <a:lstStyle/>
          <a:p>
            <a:pPr marL="0" marR="0" indent="0">
              <a:lnSpc>
                <a:spcPct val="107000"/>
              </a:lnSpc>
              <a:spcBef>
                <a:spcPts val="0"/>
              </a:spcBef>
              <a:spcAft>
                <a:spcPts val="800"/>
              </a:spcAft>
              <a:buNone/>
            </a:pPr>
            <a:r>
              <a:rPr lang="en-US" kern="100">
                <a:latin typeface="Aptos" panose="020B0004020202020204" pitchFamily="34" charset="0"/>
                <a:ea typeface="Aptos" panose="020B0004020202020204" pitchFamily="34" charset="0"/>
                <a:cs typeface="Times New Roman" panose="02020603050405020304" pitchFamily="18" charset="0"/>
              </a:rPr>
              <a:t> →Co-presenting with a student at national conference.</a:t>
            </a: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kern="100">
                <a:latin typeface="Aptos" panose="020B0004020202020204" pitchFamily="34" charset="0"/>
                <a:ea typeface="Aptos" panose="020B0004020202020204" pitchFamily="34" charset="0"/>
                <a:cs typeface="Times New Roman" panose="02020603050405020304" pitchFamily="18" charset="0"/>
              </a:rPr>
              <a:t>→ Overseeing student production of collections of Best Essays by students.</a:t>
            </a: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kern="100">
                <a:latin typeface="Aptos" panose="020B0004020202020204" pitchFamily="34" charset="0"/>
                <a:ea typeface="Aptos" panose="020B0004020202020204" pitchFamily="34" charset="0"/>
                <a:cs typeface="Times New Roman" panose="02020603050405020304" pitchFamily="18" charset="0"/>
              </a:rPr>
              <a:t>→ Videos produced by students on what Inquiry Guided Learning looks like when done well, or a contrast of home Chinese cuisine to American food.</a:t>
            </a: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kern="100">
                <a:latin typeface="Aptos" panose="020B0004020202020204" pitchFamily="34" charset="0"/>
                <a:ea typeface="Aptos" panose="020B0004020202020204" pitchFamily="34" charset="0"/>
                <a:cs typeface="Times New Roman" panose="02020603050405020304" pitchFamily="18" charset="0"/>
              </a:rPr>
              <a:t>→ Student production of Our Lives and the Lives of Others in Dr. Galle’s writing class.</a:t>
            </a: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kern="100">
                <a:latin typeface="Aptos" panose="020B0004020202020204" pitchFamily="34" charset="0"/>
                <a:ea typeface="Aptos" panose="020B0004020202020204" pitchFamily="34" charset="0"/>
                <a:cs typeface="Times New Roman" panose="02020603050405020304" pitchFamily="18" charset="0"/>
              </a:rPr>
              <a:t>→ Student personal creative nonfiction essays such as ‘My Journey to Oxford’</a:t>
            </a: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B14EC14-620D-E965-4D4F-81268D585B05}"/>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8D65601-5AE2-46FC-B138-694DDD2B510D}" type="slidenum">
              <a:rPr kumimoji="0" lang="en-US" sz="1200" b="1" i="0" u="none" strike="noStrike" kern="1200" cap="none" spc="150" normalizeH="0" baseline="0" noProof="0" smtClean="0">
                <a:ln>
                  <a:noFill/>
                </a:ln>
                <a:solidFill>
                  <a:prstClr val="black"/>
                </a:solidFill>
                <a:effectLst/>
                <a:uLnTx/>
                <a:uFillTx/>
                <a:latin typeface="Univers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200" b="1" i="0" u="none" strike="noStrike" kern="1200" cap="none" spc="150" normalizeH="0" baseline="0" noProof="0">
              <a:ln>
                <a:noFill/>
              </a:ln>
              <a:solidFill>
                <a:prstClr val="black"/>
              </a:solidFill>
              <a:effectLst/>
              <a:uLnTx/>
              <a:uFillTx/>
              <a:latin typeface="Univers Light"/>
              <a:ea typeface="+mn-ea"/>
              <a:cs typeface="+mn-cs"/>
            </a:endParaRPr>
          </a:p>
        </p:txBody>
      </p:sp>
    </p:spTree>
    <p:extLst>
      <p:ext uri="{BB962C8B-B14F-4D97-AF65-F5344CB8AC3E}">
        <p14:creationId xmlns:p14="http://schemas.microsoft.com/office/powerpoint/2010/main" val="30827065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C8C2A-D6A8-4036-9B23-884C344822B0}"/>
              </a:ext>
            </a:extLst>
          </p:cNvPr>
          <p:cNvSpPr>
            <a:spLocks noGrp="1"/>
          </p:cNvSpPr>
          <p:nvPr>
            <p:ph type="title"/>
          </p:nvPr>
        </p:nvSpPr>
        <p:spPr/>
        <p:txBody>
          <a:bodyPr>
            <a:normAutofit/>
          </a:bodyPr>
          <a:lstStyle/>
          <a:p>
            <a:r>
              <a:rPr lang="en-US"/>
              <a:t>Thank you! </a:t>
            </a:r>
            <a:br>
              <a:rPr lang="en-US"/>
            </a:br>
            <a:br>
              <a:rPr lang="en-US"/>
            </a:br>
            <a:r>
              <a:rPr lang="en-US" sz="3100" b="1"/>
              <a:t>and please contact me with questions</a:t>
            </a:r>
          </a:p>
        </p:txBody>
      </p:sp>
      <p:pic>
        <p:nvPicPr>
          <p:cNvPr id="6" name="Picture Placeholder 5" descr="People in the background shaking hands">
            <a:extLst>
              <a:ext uri="{FF2B5EF4-FFF2-40B4-BE49-F238E27FC236}">
                <a16:creationId xmlns:a16="http://schemas.microsoft.com/office/drawing/2014/main" id="{7152A34F-5793-48E6-BC6E-4B7215AA9A18}"/>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l="4" r="4"/>
          <a:stretch/>
        </p:blipFill>
        <p:spPr/>
      </p:pic>
      <p:sp>
        <p:nvSpPr>
          <p:cNvPr id="3" name="Content Placeholder 2">
            <a:extLst>
              <a:ext uri="{FF2B5EF4-FFF2-40B4-BE49-F238E27FC236}">
                <a16:creationId xmlns:a16="http://schemas.microsoft.com/office/drawing/2014/main" id="{6E155294-59B0-43EB-94D1-0BF9E1754452}"/>
              </a:ext>
            </a:extLst>
          </p:cNvPr>
          <p:cNvSpPr>
            <a:spLocks noGrp="1"/>
          </p:cNvSpPr>
          <p:nvPr>
            <p:ph idx="1"/>
          </p:nvPr>
        </p:nvSpPr>
        <p:spPr/>
        <p:txBody>
          <a:bodyPr vert="horz" lIns="91440" tIns="45720" rIns="0" bIns="45720" rtlCol="0" anchor="t">
            <a:normAutofit/>
          </a:bodyPr>
          <a:lstStyle/>
          <a:p>
            <a:r>
              <a:rPr lang="en-US"/>
              <a:t>Jeffery Galle, Ph.D.</a:t>
            </a:r>
          </a:p>
          <a:p>
            <a:r>
              <a:rPr lang="en-US">
                <a:hlinkClick r:id="rId4"/>
              </a:rPr>
              <a:t>ellag55@gmail.com</a:t>
            </a:r>
            <a:endParaRPr lang="en-US"/>
          </a:p>
          <a:p>
            <a:r>
              <a:rPr lang="en-US">
                <a:hlinkClick r:id="rId5"/>
              </a:rPr>
              <a:t>https://Jgalle.com</a:t>
            </a:r>
            <a:r>
              <a:rPr lang="en-US"/>
              <a:t>  </a:t>
            </a:r>
          </a:p>
        </p:txBody>
      </p:sp>
    </p:spTree>
    <p:extLst>
      <p:ext uri="{BB962C8B-B14F-4D97-AF65-F5344CB8AC3E}">
        <p14:creationId xmlns:p14="http://schemas.microsoft.com/office/powerpoint/2010/main" val="850743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B68EC7D-B53A-2A45-002E-E34ABDFFAF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D1DF54-23E7-BE29-2C96-1A2268FEE4F4}"/>
              </a:ext>
            </a:extLst>
          </p:cNvPr>
          <p:cNvSpPr>
            <a:spLocks noGrp="1"/>
          </p:cNvSpPr>
          <p:nvPr>
            <p:ph type="title"/>
          </p:nvPr>
        </p:nvSpPr>
        <p:spPr>
          <a:xfrm>
            <a:off x="1468815" y="418508"/>
            <a:ext cx="9613042" cy="508084"/>
          </a:xfrm>
        </p:spPr>
        <p:txBody>
          <a:bodyPr>
            <a:normAutofit fontScale="90000"/>
          </a:bodyPr>
          <a:lstStyle/>
          <a:p>
            <a:pPr algn="ctr"/>
            <a:r>
              <a:rPr lang="en-US"/>
              <a:t>The Meauxmentum Reflection booklet . . . </a:t>
            </a:r>
            <a:endParaRPr lang="en-ZA"/>
          </a:p>
        </p:txBody>
      </p:sp>
      <p:sp>
        <p:nvSpPr>
          <p:cNvPr id="3" name="Content Placeholder 2">
            <a:extLst>
              <a:ext uri="{FF2B5EF4-FFF2-40B4-BE49-F238E27FC236}">
                <a16:creationId xmlns:a16="http://schemas.microsoft.com/office/drawing/2014/main" id="{E4E7E929-79FF-EF9F-19A3-B9011D11A6C8}"/>
              </a:ext>
            </a:extLst>
          </p:cNvPr>
          <p:cNvSpPr>
            <a:spLocks noGrp="1"/>
          </p:cNvSpPr>
          <p:nvPr>
            <p:ph sz="quarter" idx="12"/>
          </p:nvPr>
        </p:nvSpPr>
        <p:spPr>
          <a:xfrm>
            <a:off x="2067226" y="1048624"/>
            <a:ext cx="8552264" cy="5220933"/>
          </a:xfrm>
        </p:spPr>
        <p:txBody>
          <a:bodyPr>
            <a:normAutofit fontScale="92500"/>
          </a:bodyPr>
          <a:lstStyle/>
          <a:p>
            <a:pPr marL="0" marR="0" indent="0">
              <a:lnSpc>
                <a:spcPct val="107000"/>
              </a:lnSpc>
              <a:spcBef>
                <a:spcPts val="0"/>
              </a:spcBef>
              <a:spcAft>
                <a:spcPts val="800"/>
              </a:spcAft>
              <a:buNone/>
            </a:pPr>
            <a:r>
              <a:rPr lang="en-US" sz="2000" b="1" kern="100">
                <a:effectLst/>
                <a:latin typeface="Aptos" panose="020B0004020202020204" pitchFamily="34" charset="0"/>
                <a:ea typeface="Aptos" panose="020B0004020202020204" pitchFamily="34" charset="0"/>
                <a:cs typeface="Times New Roman" panose="02020603050405020304" pitchFamily="18" charset="0"/>
              </a:rPr>
              <a:t>‘This has been an excellent time to share with and encourage our newer faculty as well as seasoned faculty. I feel that we have truly started a new community through Meauxmentum. Melissa Madden has been an outstanding facilitator who has gone above and beyond to encourage and support faculty across our college</a:t>
            </a:r>
            <a:r>
              <a:rPr lang="en-US" b="1" kern="100">
                <a:latin typeface="Aptos" panose="020B0004020202020204" pitchFamily="34" charset="0"/>
                <a:ea typeface="Aptos" panose="020B0004020202020204" pitchFamily="34" charset="0"/>
                <a:cs typeface="Times New Roman" panose="02020603050405020304" pitchFamily="18" charset="0"/>
              </a:rPr>
              <a:t>’ (Reflections booklet, p. 21)</a:t>
            </a:r>
          </a:p>
          <a:p>
            <a:pPr marL="0" marR="0" indent="0">
              <a:lnSpc>
                <a:spcPct val="107000"/>
              </a:lnSpc>
              <a:spcBef>
                <a:spcPts val="0"/>
              </a:spcBef>
              <a:spcAft>
                <a:spcPts val="800"/>
              </a:spcAft>
              <a:buNone/>
            </a:pPr>
            <a:endParaRPr lang="en-US" b="1" kern="10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US" b="1" kern="100">
                <a:latin typeface="Aptos" panose="020B0004020202020204" pitchFamily="34" charset="0"/>
                <a:ea typeface="Aptos" panose="020B0004020202020204" pitchFamily="34" charset="0"/>
                <a:cs typeface="Times New Roman" panose="02020603050405020304" pitchFamily="18" charset="0"/>
              </a:rPr>
              <a:t>I feel that this FLC was extremely beneficial. I appreciated the structured time to focus on what truly helps students learn: clarity of purpose, personal connection, low-stakes practice, and retrieval. (Reflections, p. 87).</a:t>
            </a:r>
          </a:p>
          <a:p>
            <a:pPr marL="0" marR="0" indent="0">
              <a:lnSpc>
                <a:spcPct val="107000"/>
              </a:lnSpc>
              <a:spcBef>
                <a:spcPts val="0"/>
              </a:spcBef>
              <a:spcAft>
                <a:spcPts val="800"/>
              </a:spcAft>
              <a:buNone/>
            </a:pPr>
            <a:endParaRPr lang="en-US" b="1"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b="1" kern="100">
                <a:latin typeface="Aptos" panose="020B0004020202020204" pitchFamily="34" charset="0"/>
                <a:ea typeface="Aptos" panose="020B0004020202020204" pitchFamily="34" charset="0"/>
                <a:cs typeface="Times New Roman" panose="02020603050405020304" pitchFamily="18" charset="0"/>
              </a:rPr>
              <a:t>‘Based on insights from our FLC, I redesigned the assignment from textbook exercises into an authentic, project-based activity. Students now independently select real-world datasets relevant to industrial engineering or project management, develop their own hypotheses, and perform meaningful statistical analyses’ (Reflections, p. 44).</a:t>
            </a: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5F9FE81-42F1-511B-0B96-43538E3F795E}"/>
              </a:ext>
            </a:extLst>
          </p:cNvPr>
          <p:cNvSpPr>
            <a:spLocks noGrp="1"/>
          </p:cNvSpPr>
          <p:nvPr>
            <p:ph type="sldNum" sz="quarter" idx="15"/>
          </p:nvPr>
        </p:nvSpPr>
        <p:spPr/>
        <p:txBody>
          <a:bodyPr/>
          <a:lstStyle/>
          <a:p>
            <a:fld id="{18D65601-5AE2-46FC-B138-694DDD2B510D}" type="slidenum">
              <a:rPr lang="en-US" smtClean="0"/>
              <a:pPr/>
              <a:t>4</a:t>
            </a:fld>
            <a:endParaRPr lang="en-US"/>
          </a:p>
        </p:txBody>
      </p:sp>
    </p:spTree>
    <p:extLst>
      <p:ext uri="{BB962C8B-B14F-4D97-AF65-F5344CB8AC3E}">
        <p14:creationId xmlns:p14="http://schemas.microsoft.com/office/powerpoint/2010/main" val="99795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0C37C92-0195-225D-6EE0-D18AAC494FB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7483EA2-7564-99B1-518F-29A24AEC4A54}"/>
              </a:ext>
            </a:extLst>
          </p:cNvPr>
          <p:cNvSpPr>
            <a:spLocks noGrp="1"/>
          </p:cNvSpPr>
          <p:nvPr>
            <p:ph type="title"/>
          </p:nvPr>
        </p:nvSpPr>
        <p:spPr>
          <a:xfrm>
            <a:off x="1981200" y="457200"/>
            <a:ext cx="8229600" cy="1143000"/>
          </a:xfrm>
        </p:spPr>
        <p:txBody>
          <a:bodyPr>
            <a:noAutofit/>
          </a:bodyPr>
          <a:lstStyle/>
          <a:p>
            <a:pPr algn="ctr"/>
            <a:r>
              <a:rPr lang="en-US" sz="4000" b="1">
                <a:solidFill>
                  <a:schemeClr val="tx1"/>
                </a:solidFill>
                <a:latin typeface="FuturaT" charset="0"/>
                <a:ea typeface="FuturaT" charset="0"/>
                <a:cs typeface="FuturaT" charset="0"/>
              </a:rPr>
              <a:t>MS2: What it can be</a:t>
            </a:r>
          </a:p>
        </p:txBody>
      </p:sp>
      <p:sp>
        <p:nvSpPr>
          <p:cNvPr id="5" name="Subtitle 4">
            <a:extLst>
              <a:ext uri="{FF2B5EF4-FFF2-40B4-BE49-F238E27FC236}">
                <a16:creationId xmlns:a16="http://schemas.microsoft.com/office/drawing/2014/main" id="{CAC84D5E-098E-6001-D6CB-980B7622F515}"/>
              </a:ext>
            </a:extLst>
          </p:cNvPr>
          <p:cNvSpPr>
            <a:spLocks noGrp="1"/>
          </p:cNvSpPr>
          <p:nvPr>
            <p:ph idx="1"/>
          </p:nvPr>
        </p:nvSpPr>
        <p:spPr>
          <a:xfrm>
            <a:off x="1623201" y="1600200"/>
            <a:ext cx="9757812" cy="5012871"/>
          </a:xfrm>
        </p:spPr>
        <p:txBody>
          <a:bodyPr>
            <a:noAutofit/>
          </a:bodyPr>
          <a:lstStyle/>
          <a:p>
            <a:pPr marL="0" indent="0">
              <a:buNone/>
            </a:pPr>
            <a:r>
              <a:rPr lang="en-US" sz="3200">
                <a:solidFill>
                  <a:schemeClr val="tx1"/>
                </a:solidFill>
                <a:latin typeface="Aptos Narrow" panose="020B0004020202020204" pitchFamily="34" charset="0"/>
                <a:ea typeface="Futura Lt BT Light" charset="0"/>
                <a:cs typeface="Futura Lt BT Light" charset="0"/>
              </a:rPr>
              <a:t>✓</a:t>
            </a:r>
            <a:r>
              <a:rPr lang="en-US" sz="3200">
                <a:solidFill>
                  <a:schemeClr val="tx1"/>
                </a:solidFill>
                <a:latin typeface="Futura Lt BT Light" charset="0"/>
                <a:ea typeface="Futura Lt BT Light" charset="0"/>
                <a:cs typeface="Futura Lt BT Light" charset="0"/>
              </a:rPr>
              <a:t>100 MS x 6-10 members = 600-1000 La Faculty</a:t>
            </a:r>
          </a:p>
          <a:p>
            <a:pPr marL="0" indent="0">
              <a:buNone/>
            </a:pPr>
            <a:r>
              <a:rPr lang="en-US" sz="3200">
                <a:solidFill>
                  <a:schemeClr val="tx1"/>
                </a:solidFill>
                <a:latin typeface="Futura Lt BT Light" charset="0"/>
                <a:ea typeface="Futura Lt BT Light" charset="0"/>
                <a:cs typeface="Futura Lt BT Light" charset="0"/>
              </a:rPr>
              <a:t>✓600-1000 La course changes</a:t>
            </a:r>
          </a:p>
          <a:p>
            <a:pPr marL="0" indent="0">
              <a:buNone/>
            </a:pPr>
            <a:r>
              <a:rPr lang="en-US" sz="3200">
                <a:solidFill>
                  <a:schemeClr val="tx1"/>
                </a:solidFill>
                <a:latin typeface="Futura Lt BT Light" charset="0"/>
                <a:ea typeface="Futura Lt BT Light" charset="0"/>
                <a:cs typeface="Futura Lt BT Light" charset="0"/>
              </a:rPr>
              <a:t>✓Added to the nearly 500 faculty of MS1</a:t>
            </a:r>
          </a:p>
          <a:p>
            <a:pPr marL="0" indent="0">
              <a:buNone/>
            </a:pPr>
            <a:r>
              <a:rPr lang="en-US" sz="3200">
                <a:solidFill>
                  <a:schemeClr val="tx1"/>
                </a:solidFill>
                <a:latin typeface="Futura Lt BT Light" charset="0"/>
                <a:ea typeface="Futura Lt BT Light" charset="0"/>
                <a:cs typeface="Futura Lt BT Light" charset="0"/>
              </a:rPr>
              <a:t>✓Perhaps 30k students impacted</a:t>
            </a:r>
          </a:p>
          <a:p>
            <a:pPr marL="0" indent="0">
              <a:buNone/>
            </a:pPr>
            <a:r>
              <a:rPr lang="en-US" sz="3200">
                <a:solidFill>
                  <a:schemeClr val="tx1"/>
                </a:solidFill>
                <a:latin typeface="Futura Lt BT Light" charset="0"/>
                <a:ea typeface="Futura Lt BT Light" charset="0"/>
                <a:cs typeface="Futura Lt BT Light" charset="0"/>
              </a:rPr>
              <a:t>✓This is course change at system scale</a:t>
            </a:r>
          </a:p>
          <a:p>
            <a:pPr marL="0" indent="0">
              <a:buNone/>
            </a:pPr>
            <a:r>
              <a:rPr lang="en-US" sz="3200">
                <a:solidFill>
                  <a:schemeClr val="tx1"/>
                </a:solidFill>
                <a:latin typeface="Futura Lt BT Light" charset="0"/>
                <a:ea typeface="Futura Lt BT Light" charset="0"/>
                <a:cs typeface="Futura Lt BT Light" charset="0"/>
              </a:rPr>
              <a:t>✓A second collection; perhaps a book contract</a:t>
            </a:r>
          </a:p>
        </p:txBody>
      </p:sp>
    </p:spTree>
    <p:extLst>
      <p:ext uri="{BB962C8B-B14F-4D97-AF65-F5344CB8AC3E}">
        <p14:creationId xmlns:p14="http://schemas.microsoft.com/office/powerpoint/2010/main" val="19204507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1C2454-3822-85C5-621B-2D15B9EAB75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D1F749-BF74-A1DF-3595-3B456A7E5DD8}"/>
              </a:ext>
            </a:extLst>
          </p:cNvPr>
          <p:cNvSpPr>
            <a:spLocks noGrp="1"/>
          </p:cNvSpPr>
          <p:nvPr>
            <p:ph type="title"/>
          </p:nvPr>
        </p:nvSpPr>
        <p:spPr>
          <a:xfrm>
            <a:off x="1981200" y="457200"/>
            <a:ext cx="8229600" cy="721895"/>
          </a:xfrm>
        </p:spPr>
        <p:txBody>
          <a:bodyPr>
            <a:noAutofit/>
          </a:bodyPr>
          <a:lstStyle/>
          <a:p>
            <a:pPr algn="ctr"/>
            <a:r>
              <a:rPr lang="en-US" sz="3200" b="1">
                <a:solidFill>
                  <a:schemeClr val="tx1"/>
                </a:solidFill>
                <a:latin typeface="FuturaT" charset="0"/>
                <a:ea typeface="FuturaT" charset="0"/>
                <a:cs typeface="FuturaT" charset="0"/>
              </a:rPr>
              <a:t>MS2: Book Resources, Topics</a:t>
            </a:r>
          </a:p>
        </p:txBody>
      </p:sp>
      <p:sp>
        <p:nvSpPr>
          <p:cNvPr id="5" name="Subtitle 4">
            <a:extLst>
              <a:ext uri="{FF2B5EF4-FFF2-40B4-BE49-F238E27FC236}">
                <a16:creationId xmlns:a16="http://schemas.microsoft.com/office/drawing/2014/main" id="{1539A6EB-21C0-8846-2295-45F630902BA9}"/>
              </a:ext>
            </a:extLst>
          </p:cNvPr>
          <p:cNvSpPr>
            <a:spLocks noGrp="1"/>
          </p:cNvSpPr>
          <p:nvPr>
            <p:ph idx="1"/>
          </p:nvPr>
        </p:nvSpPr>
        <p:spPr>
          <a:xfrm>
            <a:off x="723901" y="1179095"/>
            <a:ext cx="9281370" cy="5498431"/>
          </a:xfrm>
        </p:spPr>
        <p:txBody>
          <a:bodyPr>
            <a:noAutofit/>
          </a:bodyPr>
          <a:lstStyle/>
          <a:p>
            <a:pPr marL="0" marR="0" lvl="0" indent="0" algn="l" defTabSz="457200" rtl="0" eaLnBrk="1" fontAlgn="auto" latinLnBrk="0" hangingPunct="1">
              <a:lnSpc>
                <a:spcPct val="100000"/>
              </a:lnSpc>
              <a:spcBef>
                <a:spcPts val="1000"/>
              </a:spcBef>
              <a:spcAft>
                <a:spcPts val="0"/>
              </a:spcAft>
              <a:buClr>
                <a:srgbClr val="5FCBEF"/>
              </a:buClr>
              <a:buSzPct val="80000"/>
              <a:buFont typeface="Wingdings 3" charset="2"/>
              <a:buNone/>
              <a:tabLst/>
              <a:defRPr/>
            </a:pPr>
            <a:r>
              <a:rPr kumimoji="0" lang="en-US" sz="2400" b="1" i="0" u="none" strike="noStrike" kern="1200" cap="none" spc="0" normalizeH="0" baseline="0" noProof="0">
                <a:ln>
                  <a:noFill/>
                </a:ln>
                <a:solidFill>
                  <a:schemeClr val="tx1"/>
                </a:solidFill>
                <a:effectLst/>
                <a:uLnTx/>
                <a:uFillTx/>
                <a:latin typeface="Futura Lt BT Light"/>
              </a:rPr>
              <a:t>2024-2025</a:t>
            </a:r>
          </a:p>
          <a:p>
            <a:pPr marL="0" marR="0" lvl="0" indent="0" algn="l" defTabSz="457200" rtl="0" eaLnBrk="1" fontAlgn="auto" latinLnBrk="0" hangingPunct="1">
              <a:lnSpc>
                <a:spcPct val="100000"/>
              </a:lnSpc>
              <a:spcBef>
                <a:spcPts val="1000"/>
              </a:spcBef>
              <a:spcAft>
                <a:spcPts val="0"/>
              </a:spcAft>
              <a:buClr>
                <a:srgbClr val="5FCBEF"/>
              </a:buClr>
              <a:buSzPct val="80000"/>
              <a:buFont typeface="Wingdings 3" charset="2"/>
              <a:buNone/>
              <a:tabLst/>
              <a:defRPr/>
            </a:pPr>
            <a:r>
              <a:rPr kumimoji="0" lang="en-US" sz="2400" b="0" i="0" u="none" strike="noStrike" kern="1200" cap="none" spc="0" normalizeH="0" baseline="0" noProof="0">
                <a:ln>
                  <a:noFill/>
                </a:ln>
                <a:solidFill>
                  <a:schemeClr val="tx1"/>
                </a:solidFill>
                <a:effectLst/>
                <a:uLnTx/>
                <a:uFillTx/>
                <a:latin typeface="Futura Lt BT Light"/>
              </a:rPr>
              <a:t>Lang, James.  </a:t>
            </a:r>
            <a:r>
              <a:rPr kumimoji="0" lang="en-US" sz="2400" b="0" i="1" u="none" strike="noStrike" kern="1200" cap="none" spc="0" normalizeH="0" baseline="0" noProof="0">
                <a:ln>
                  <a:noFill/>
                </a:ln>
                <a:solidFill>
                  <a:schemeClr val="tx1"/>
                </a:solidFill>
                <a:effectLst/>
                <a:uLnTx/>
                <a:uFillTx/>
                <a:latin typeface="Futura Lt BT Light"/>
              </a:rPr>
              <a:t>Small Teaching </a:t>
            </a:r>
            <a:r>
              <a:rPr kumimoji="0" lang="en-US" sz="2400" b="0" i="0" u="none" strike="noStrike" kern="1200" cap="none" spc="0" normalizeH="0" baseline="0" noProof="0">
                <a:ln>
                  <a:noFill/>
                </a:ln>
                <a:solidFill>
                  <a:schemeClr val="tx1"/>
                </a:solidFill>
                <a:effectLst/>
                <a:uLnTx/>
                <a:uFillTx/>
                <a:latin typeface="Futura Lt BT Light"/>
              </a:rPr>
              <a:t>(2021) or </a:t>
            </a:r>
            <a:r>
              <a:rPr kumimoji="0" lang="en-US" sz="2400" b="0" i="1" u="none" strike="noStrike" kern="1200" cap="none" spc="0" normalizeH="0" baseline="0" noProof="0">
                <a:ln>
                  <a:noFill/>
                </a:ln>
                <a:solidFill>
                  <a:schemeClr val="tx1"/>
                </a:solidFill>
                <a:effectLst/>
                <a:uLnTx/>
                <a:uFillTx/>
                <a:latin typeface="Futura Lt BT Light"/>
              </a:rPr>
              <a:t>Small Teaching Online</a:t>
            </a:r>
            <a:r>
              <a:rPr kumimoji="0" lang="en-US" sz="2400" b="0" i="0" u="none" strike="noStrike" kern="1200" cap="none" spc="0" normalizeH="0" baseline="0" noProof="0">
                <a:ln>
                  <a:noFill/>
                </a:ln>
                <a:solidFill>
                  <a:schemeClr val="tx1"/>
                </a:solidFill>
                <a:effectLst/>
                <a:uLnTx/>
                <a:uFillTx/>
                <a:latin typeface="Futura Lt BT Light"/>
              </a:rPr>
              <a:t>, by Flower Darby.</a:t>
            </a:r>
          </a:p>
          <a:p>
            <a:pPr marL="0" marR="0" lvl="0" indent="0" algn="l" defTabSz="457200" rtl="0" eaLnBrk="1" fontAlgn="auto" latinLnBrk="0" hangingPunct="1">
              <a:lnSpc>
                <a:spcPct val="100000"/>
              </a:lnSpc>
              <a:spcBef>
                <a:spcPts val="1000"/>
              </a:spcBef>
              <a:spcAft>
                <a:spcPts val="0"/>
              </a:spcAft>
              <a:buClr>
                <a:srgbClr val="5FCBEF"/>
              </a:buClr>
              <a:buSzPct val="80000"/>
              <a:buFont typeface="Wingdings 3" charset="2"/>
              <a:buNone/>
              <a:tabLst/>
              <a:defRPr/>
            </a:pPr>
            <a:r>
              <a:rPr kumimoji="0" lang="en-US" sz="2400" b="0" i="0" u="none" strike="noStrike" kern="1200" cap="none" spc="0" normalizeH="0" baseline="0" noProof="0" err="1">
                <a:ln>
                  <a:noFill/>
                </a:ln>
                <a:solidFill>
                  <a:schemeClr val="tx1"/>
                </a:solidFill>
                <a:effectLst/>
                <a:uLnTx/>
                <a:uFillTx/>
                <a:latin typeface="Futura Lt BT Light"/>
              </a:rPr>
              <a:t>Winkelmas</a:t>
            </a:r>
            <a:r>
              <a:rPr kumimoji="0" lang="en-US" sz="2400" b="0" i="0" u="none" strike="noStrike" kern="1200" cap="none" spc="0" normalizeH="0" baseline="0" noProof="0">
                <a:ln>
                  <a:noFill/>
                </a:ln>
                <a:solidFill>
                  <a:schemeClr val="tx1"/>
                </a:solidFill>
                <a:effectLst/>
                <a:uLnTx/>
                <a:uFillTx/>
                <a:latin typeface="Futura Lt BT Light"/>
              </a:rPr>
              <a:t>, Mary-Ann.  </a:t>
            </a:r>
            <a:r>
              <a:rPr kumimoji="0" lang="en-US" sz="2400" b="0" i="1" u="none" strike="noStrike" kern="1200" cap="none" spc="0" normalizeH="0" baseline="0" noProof="0">
                <a:ln>
                  <a:noFill/>
                </a:ln>
                <a:solidFill>
                  <a:schemeClr val="tx1"/>
                </a:solidFill>
                <a:effectLst/>
                <a:uLnTx/>
                <a:uFillTx/>
                <a:latin typeface="Futura Lt BT Light"/>
                <a:hlinkClick r:id="rId3">
                  <a:extLst>
                    <a:ext uri="{A12FA001-AC4F-418D-AE19-62706E023703}">
                      <ahyp:hlinkClr xmlns:ahyp="http://schemas.microsoft.com/office/drawing/2018/hyperlinkcolor" val="tx"/>
                    </a:ext>
                  </a:extLst>
                </a:hlinkClick>
              </a:rPr>
              <a:t>Transparency in Learning &amp; Teaching</a:t>
            </a:r>
            <a:r>
              <a:rPr kumimoji="0" lang="en-US" sz="2400" b="0" i="0" u="none" strike="noStrike" kern="1200" cap="none" spc="0" normalizeH="0" baseline="0" noProof="0">
                <a:ln>
                  <a:noFill/>
                </a:ln>
                <a:solidFill>
                  <a:schemeClr val="tx1"/>
                </a:solidFill>
                <a:effectLst/>
                <a:uLnTx/>
                <a:uFillTx/>
                <a:latin typeface="Futura Lt BT Light"/>
              </a:rPr>
              <a:t>.</a:t>
            </a:r>
          </a:p>
          <a:p>
            <a:pPr marL="0" marR="0" lvl="0" indent="0" algn="l" defTabSz="457200" rtl="0" eaLnBrk="1" fontAlgn="auto" latinLnBrk="0" hangingPunct="1">
              <a:lnSpc>
                <a:spcPct val="100000"/>
              </a:lnSpc>
              <a:spcBef>
                <a:spcPts val="1000"/>
              </a:spcBef>
              <a:spcAft>
                <a:spcPts val="0"/>
              </a:spcAft>
              <a:buClr>
                <a:srgbClr val="5FCBEF"/>
              </a:buClr>
              <a:buSzPct val="80000"/>
              <a:buFont typeface="Wingdings 3" charset="2"/>
              <a:buNone/>
              <a:tabLst/>
              <a:defRPr/>
            </a:pPr>
            <a:r>
              <a:rPr kumimoji="0" lang="en-US" sz="2400" b="0" i="0" u="none" strike="noStrike" kern="1200" cap="none" spc="0" normalizeH="0" baseline="0" noProof="0">
                <a:ln>
                  <a:noFill/>
                </a:ln>
                <a:solidFill>
                  <a:schemeClr val="tx1"/>
                </a:solidFill>
                <a:effectLst/>
                <a:uLnTx/>
                <a:uFillTx/>
                <a:latin typeface="Futura Lt BT Light"/>
              </a:rPr>
              <a:t>Kuh, George, et al (2013). </a:t>
            </a:r>
            <a:r>
              <a:rPr kumimoji="0" lang="en-US" sz="2400" b="0" i="1" u="none" strike="noStrike" kern="1200" cap="none" spc="0" normalizeH="0" baseline="0" noProof="0">
                <a:ln>
                  <a:noFill/>
                </a:ln>
                <a:solidFill>
                  <a:schemeClr val="tx1"/>
                </a:solidFill>
                <a:effectLst/>
                <a:uLnTx/>
                <a:uFillTx/>
                <a:latin typeface="Futura Lt BT Light"/>
              </a:rPr>
              <a:t>Ensuring Quality and Taking High Impact Practices to Scale</a:t>
            </a:r>
            <a:r>
              <a:rPr kumimoji="0" lang="en-US" sz="2400" b="0" i="0" u="none" strike="noStrike" kern="1200" cap="none" spc="0" normalizeH="0" baseline="0" noProof="0">
                <a:ln>
                  <a:noFill/>
                </a:ln>
                <a:solidFill>
                  <a:schemeClr val="tx1"/>
                </a:solidFill>
                <a:effectLst/>
                <a:uLnTx/>
                <a:uFillTx/>
                <a:latin typeface="Futura Lt BT Light"/>
              </a:rPr>
              <a:t>. (AACU).</a:t>
            </a:r>
          </a:p>
          <a:p>
            <a:pPr marL="0" indent="0">
              <a:buNone/>
            </a:pPr>
            <a:endParaRPr lang="en-US" sz="2400" b="1">
              <a:solidFill>
                <a:schemeClr val="tx1"/>
              </a:solidFill>
              <a:latin typeface="Futura Lt BT Light"/>
              <a:ea typeface="Futura Lt BT Light" charset="0"/>
              <a:cs typeface="Futura Lt BT Light" charset="0"/>
            </a:endParaRPr>
          </a:p>
          <a:p>
            <a:pPr marL="0" indent="0">
              <a:buNone/>
            </a:pPr>
            <a:r>
              <a:rPr lang="en-US" sz="2400" b="1">
                <a:solidFill>
                  <a:schemeClr val="tx1"/>
                </a:solidFill>
                <a:latin typeface="Futura Lt BT Light"/>
                <a:ea typeface="Futura Lt BT Light" charset="0"/>
                <a:cs typeface="Futura Lt BT Light" charset="0"/>
              </a:rPr>
              <a:t>For 2025-2026, the topics above and two more to consider:</a:t>
            </a:r>
          </a:p>
          <a:p>
            <a:pPr marL="0" indent="0">
              <a:buNone/>
            </a:pPr>
            <a:r>
              <a:rPr lang="en-US" sz="2400">
                <a:solidFill>
                  <a:schemeClr val="tx1"/>
                </a:solidFill>
                <a:latin typeface="Futura Lt BT Light"/>
                <a:ea typeface="Futura Lt BT Light" charset="0"/>
                <a:cs typeface="Futura Lt BT Light" charset="0"/>
              </a:rPr>
              <a:t>Adare, Sierra, ed. </a:t>
            </a:r>
            <a:r>
              <a:rPr lang="en-US" sz="2400" i="1">
                <a:solidFill>
                  <a:schemeClr val="tx1"/>
                </a:solidFill>
                <a:latin typeface="Futura Lt BT Light"/>
                <a:ea typeface="Futura Lt BT Light" charset="0"/>
                <a:cs typeface="Futura Lt BT Light" charset="0"/>
              </a:rPr>
              <a:t>Gamify your College Classroom </a:t>
            </a:r>
            <a:r>
              <a:rPr lang="en-US" sz="2400">
                <a:solidFill>
                  <a:schemeClr val="tx1"/>
                </a:solidFill>
                <a:latin typeface="Futura Lt BT Light"/>
                <a:ea typeface="Futura Lt BT Light" charset="0"/>
                <a:cs typeface="Futura Lt BT Light" charset="0"/>
              </a:rPr>
              <a:t>(2025). Routledge.</a:t>
            </a:r>
          </a:p>
          <a:p>
            <a:pPr marL="0" indent="0">
              <a:buNone/>
            </a:pPr>
            <a:r>
              <a:rPr lang="en-US" sz="2400">
                <a:solidFill>
                  <a:schemeClr val="tx1"/>
                </a:solidFill>
                <a:latin typeface="Futura Lt BT Light"/>
                <a:ea typeface="Futura Lt BT Light" charset="0"/>
                <a:cs typeface="Futura Lt BT Light" charset="0"/>
              </a:rPr>
              <a:t>Bain, Ken. </a:t>
            </a:r>
            <a:r>
              <a:rPr lang="en-US" sz="2400" i="1">
                <a:solidFill>
                  <a:schemeClr val="tx1"/>
                </a:solidFill>
                <a:latin typeface="Futura Lt BT Light"/>
                <a:ea typeface="Futura Lt BT Light" charset="0"/>
                <a:cs typeface="Futura Lt BT Light" charset="0"/>
              </a:rPr>
              <a:t>Super Courses: Future of T &amp; L</a:t>
            </a:r>
            <a:r>
              <a:rPr lang="en-US" sz="2400">
                <a:solidFill>
                  <a:schemeClr val="tx1"/>
                </a:solidFill>
                <a:latin typeface="Futura Lt BT Light"/>
                <a:ea typeface="Futura Lt BT Light" charset="0"/>
                <a:cs typeface="Futura Lt BT Light" charset="0"/>
              </a:rPr>
              <a:t>. (2021). Harvard UP</a:t>
            </a:r>
          </a:p>
          <a:p>
            <a:pPr marL="0" indent="0">
              <a:buNone/>
            </a:pPr>
            <a:r>
              <a:rPr lang="en-US" sz="2400">
                <a:solidFill>
                  <a:schemeClr val="tx1"/>
                </a:solidFill>
                <a:latin typeface="Futura Lt BT Light"/>
                <a:ea typeface="Futura Lt BT Light" charset="0"/>
                <a:cs typeface="Futura Lt BT Light" charset="0"/>
              </a:rPr>
              <a:t> </a:t>
            </a:r>
            <a:endParaRPr lang="en-US" sz="2400" i="1">
              <a:solidFill>
                <a:schemeClr val="tx1"/>
              </a:solidFill>
              <a:latin typeface="Futura Lt BT Light"/>
              <a:ea typeface="Futura Lt BT Light" charset="0"/>
              <a:cs typeface="Futura Lt BT Light" charset="0"/>
            </a:endParaRPr>
          </a:p>
        </p:txBody>
      </p:sp>
    </p:spTree>
    <p:extLst>
      <p:ext uri="{BB962C8B-B14F-4D97-AF65-F5344CB8AC3E}">
        <p14:creationId xmlns:p14="http://schemas.microsoft.com/office/powerpoint/2010/main" val="544040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98459917-AD9B-4BAC-81DD-6A982134CB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4EDCA4-5178-2AD2-389F-FAEC8E0C1D4D}"/>
              </a:ext>
            </a:extLst>
          </p:cNvPr>
          <p:cNvSpPr>
            <a:spLocks noGrp="1"/>
          </p:cNvSpPr>
          <p:nvPr>
            <p:ph type="title"/>
          </p:nvPr>
        </p:nvSpPr>
        <p:spPr>
          <a:xfrm>
            <a:off x="1468815" y="418508"/>
            <a:ext cx="9613042" cy="508084"/>
          </a:xfrm>
        </p:spPr>
        <p:txBody>
          <a:bodyPr>
            <a:normAutofit fontScale="90000"/>
          </a:bodyPr>
          <a:lstStyle/>
          <a:p>
            <a:pPr algn="ctr"/>
            <a:endParaRPr lang="en-ZA"/>
          </a:p>
        </p:txBody>
      </p:sp>
      <p:sp>
        <p:nvSpPr>
          <p:cNvPr id="3" name="Content Placeholder 2">
            <a:extLst>
              <a:ext uri="{FF2B5EF4-FFF2-40B4-BE49-F238E27FC236}">
                <a16:creationId xmlns:a16="http://schemas.microsoft.com/office/drawing/2014/main" id="{696873AA-9B21-4EC4-A3C5-4BF319375625}"/>
              </a:ext>
            </a:extLst>
          </p:cNvPr>
          <p:cNvSpPr>
            <a:spLocks noGrp="1"/>
          </p:cNvSpPr>
          <p:nvPr>
            <p:ph sz="quarter" idx="12"/>
          </p:nvPr>
        </p:nvSpPr>
        <p:spPr>
          <a:xfrm>
            <a:off x="1588684" y="926592"/>
            <a:ext cx="9014631" cy="5220933"/>
          </a:xfrm>
        </p:spPr>
        <p:txBody>
          <a:bodyPr>
            <a:normAutofit/>
          </a:bodyPr>
          <a:lstStyle/>
          <a:p>
            <a:pPr marL="0" marR="0" indent="0">
              <a:lnSpc>
                <a:spcPct val="107000"/>
              </a:lnSpc>
              <a:spcBef>
                <a:spcPts val="0"/>
              </a:spcBef>
              <a:spcAft>
                <a:spcPts val="800"/>
              </a:spcAft>
              <a:buNone/>
            </a:pPr>
            <a:r>
              <a:rPr lang="en-US" sz="2800" kern="100">
                <a:latin typeface="Aptos" panose="020B0004020202020204" pitchFamily="34" charset="0"/>
                <a:ea typeface="Aptos" panose="020B0004020202020204" pitchFamily="34" charset="0"/>
                <a:cs typeface="Times New Roman" panose="02020603050405020304" pitchFamily="18" charset="0"/>
              </a:rPr>
              <a:t> </a:t>
            </a:r>
          </a:p>
          <a:p>
            <a:pPr marL="0" marR="0" indent="0">
              <a:lnSpc>
                <a:spcPct val="107000"/>
              </a:lnSpc>
              <a:spcBef>
                <a:spcPts val="0"/>
              </a:spcBef>
              <a:spcAft>
                <a:spcPts val="800"/>
              </a:spcAft>
              <a:buNone/>
            </a:pPr>
            <a:endParaRPr lang="en-US" sz="2800" kern="100">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800"/>
              </a:spcAft>
              <a:buNone/>
            </a:pPr>
            <a:r>
              <a:rPr lang="en-US" sz="2800" kern="100">
                <a:latin typeface="Aptos" panose="020B0004020202020204" pitchFamily="34" charset="0"/>
                <a:ea typeface="Aptos" panose="020B0004020202020204" pitchFamily="34" charset="0"/>
                <a:cs typeface="Times New Roman" panose="02020603050405020304" pitchFamily="18" charset="0"/>
              </a:rPr>
              <a:t>“Before we even think about a syllabus, </a:t>
            </a:r>
          </a:p>
          <a:p>
            <a:pPr marL="0" marR="0" indent="0" algn="ctr">
              <a:lnSpc>
                <a:spcPct val="107000"/>
              </a:lnSpc>
              <a:spcBef>
                <a:spcPts val="0"/>
              </a:spcBef>
              <a:spcAft>
                <a:spcPts val="800"/>
              </a:spcAft>
              <a:buNone/>
            </a:pPr>
            <a:r>
              <a:rPr lang="en-US" sz="2800" kern="100">
                <a:latin typeface="Aptos" panose="020B0004020202020204" pitchFamily="34" charset="0"/>
                <a:ea typeface="Aptos" panose="020B0004020202020204" pitchFamily="34" charset="0"/>
                <a:cs typeface="Times New Roman" panose="02020603050405020304" pitchFamily="18" charset="0"/>
              </a:rPr>
              <a:t>think about what it means</a:t>
            </a:r>
          </a:p>
          <a:p>
            <a:pPr marL="0" marR="0" indent="0" algn="ctr">
              <a:lnSpc>
                <a:spcPct val="107000"/>
              </a:lnSpc>
              <a:spcBef>
                <a:spcPts val="0"/>
              </a:spcBef>
              <a:spcAft>
                <a:spcPts val="800"/>
              </a:spcAft>
              <a:buNone/>
            </a:pPr>
            <a:r>
              <a:rPr lang="en-US" sz="2800" kern="100">
                <a:latin typeface="Aptos" panose="020B0004020202020204" pitchFamily="34" charset="0"/>
                <a:ea typeface="Aptos" panose="020B0004020202020204" pitchFamily="34" charset="0"/>
                <a:cs typeface="Times New Roman" panose="02020603050405020304" pitchFamily="18" charset="0"/>
              </a:rPr>
              <a:t>to be a student. Now.”</a:t>
            </a:r>
          </a:p>
          <a:p>
            <a:pPr marL="0" marR="0" indent="0" algn="ctr">
              <a:lnSpc>
                <a:spcPct val="107000"/>
              </a:lnSpc>
              <a:spcBef>
                <a:spcPts val="0"/>
              </a:spcBef>
              <a:spcAft>
                <a:spcPts val="800"/>
              </a:spcAft>
              <a:buNone/>
            </a:pPr>
            <a:endParaRPr lang="en-US" sz="2800" kern="100">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800"/>
              </a:spcAft>
              <a:buNone/>
            </a:pPr>
            <a:r>
              <a:rPr lang="en-US" sz="2800" kern="100">
                <a:latin typeface="Aptos" panose="020B0004020202020204" pitchFamily="34" charset="0"/>
                <a:ea typeface="Aptos" panose="020B0004020202020204" pitchFamily="34" charset="0"/>
                <a:cs typeface="Times New Roman" panose="02020603050405020304" pitchFamily="18" charset="0"/>
              </a:rPr>
              <a:t>Cathy Davidson</a:t>
            </a:r>
          </a:p>
          <a:p>
            <a:pPr marL="0" marR="0" indent="0" algn="ctr">
              <a:lnSpc>
                <a:spcPct val="107000"/>
              </a:lnSpc>
              <a:spcBef>
                <a:spcPts val="0"/>
              </a:spcBef>
              <a:spcAft>
                <a:spcPts val="800"/>
              </a:spcAft>
              <a:buNone/>
            </a:pPr>
            <a:r>
              <a:rPr lang="en-US" sz="2800" kern="100">
                <a:latin typeface="Aptos" panose="020B0004020202020204" pitchFamily="34" charset="0"/>
                <a:ea typeface="Aptos" panose="020B0004020202020204" pitchFamily="34" charset="0"/>
                <a:cs typeface="Times New Roman" panose="02020603050405020304" pitchFamily="18" charset="0"/>
              </a:rPr>
              <a:t>Distinguished Professor of English, CUNY</a:t>
            </a:r>
          </a:p>
          <a:p>
            <a:pPr marL="0" marR="0" indent="0" algn="ctr">
              <a:lnSpc>
                <a:spcPct val="107000"/>
              </a:lnSpc>
              <a:spcBef>
                <a:spcPts val="0"/>
              </a:spcBef>
              <a:spcAft>
                <a:spcPts val="800"/>
              </a:spcAft>
              <a:buNone/>
            </a:pPr>
            <a:r>
              <a:rPr lang="en-US" sz="2800" kern="100">
                <a:latin typeface="Aptos" panose="020B0004020202020204" pitchFamily="34" charset="0"/>
                <a:ea typeface="Aptos" panose="020B0004020202020204" pitchFamily="34" charset="0"/>
                <a:cs typeface="Times New Roman" panose="02020603050405020304" pitchFamily="18" charset="0"/>
              </a:rPr>
              <a:t>2020</a:t>
            </a:r>
          </a:p>
          <a:p>
            <a:pPr marL="0" marR="0" indent="0" algn="ctr">
              <a:lnSpc>
                <a:spcPct val="107000"/>
              </a:lnSpc>
              <a:spcBef>
                <a:spcPts val="0"/>
              </a:spcBef>
              <a:spcAft>
                <a:spcPts val="800"/>
              </a:spcAft>
              <a:buNone/>
            </a:pPr>
            <a:endParaRPr lang="en-US" sz="2800" kern="100">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800"/>
              </a:spcAft>
              <a:buNone/>
            </a:pPr>
            <a:endParaRPr lang="en-US" sz="2800" kern="100">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800"/>
              </a:spcAft>
              <a:buNone/>
            </a:pPr>
            <a:endParaRPr lang="en-US" sz="2800" kern="100">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34577B4-5A9F-45B9-98D1-61597FACA056}"/>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8D65601-5AE2-46FC-B138-694DDD2B510D}" type="slidenum">
              <a:rPr kumimoji="0" lang="en-US" sz="1200" b="1" i="0" u="none" strike="noStrike" kern="1200" cap="none" spc="150" normalizeH="0" baseline="0" noProof="0" smtClean="0">
                <a:ln>
                  <a:noFill/>
                </a:ln>
                <a:solidFill>
                  <a:prstClr val="black"/>
                </a:solidFill>
                <a:effectLst/>
                <a:uLnTx/>
                <a:uFillTx/>
                <a:latin typeface="Univers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1" i="0" u="none" strike="noStrike" kern="1200" cap="none" spc="150" normalizeH="0" baseline="0" noProof="0">
              <a:ln>
                <a:noFill/>
              </a:ln>
              <a:solidFill>
                <a:prstClr val="black"/>
              </a:solidFill>
              <a:effectLst/>
              <a:uLnTx/>
              <a:uFillTx/>
              <a:latin typeface="Univers Light"/>
              <a:ea typeface="+mn-ea"/>
              <a:cs typeface="+mn-cs"/>
            </a:endParaRPr>
          </a:p>
        </p:txBody>
      </p:sp>
    </p:spTree>
    <p:extLst>
      <p:ext uri="{BB962C8B-B14F-4D97-AF65-F5344CB8AC3E}">
        <p14:creationId xmlns:p14="http://schemas.microsoft.com/office/powerpoint/2010/main" val="1173678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7" descr="A group of people sitting at a table">
            <a:extLst>
              <a:ext uri="{FF2B5EF4-FFF2-40B4-BE49-F238E27FC236}">
                <a16:creationId xmlns:a16="http://schemas.microsoft.com/office/drawing/2014/main" id="{6BEAD192-141F-FDDE-021B-8674B81EECDC}"/>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l="13" r="13"/>
          <a:stretch/>
        </p:blipFill>
        <p:spPr/>
      </p:pic>
      <p:sp>
        <p:nvSpPr>
          <p:cNvPr id="6" name="Title 5">
            <a:extLst>
              <a:ext uri="{FF2B5EF4-FFF2-40B4-BE49-F238E27FC236}">
                <a16:creationId xmlns:a16="http://schemas.microsoft.com/office/drawing/2014/main" id="{8C834208-78D3-55FF-0568-AC7434753C76}"/>
              </a:ext>
            </a:extLst>
          </p:cNvPr>
          <p:cNvSpPr>
            <a:spLocks noGrp="1"/>
          </p:cNvSpPr>
          <p:nvPr>
            <p:ph type="ctrTitle"/>
          </p:nvPr>
        </p:nvSpPr>
        <p:spPr>
          <a:xfrm>
            <a:off x="0" y="2727403"/>
            <a:ext cx="9054790" cy="3428070"/>
          </a:xfrm>
        </p:spPr>
        <p:txBody>
          <a:bodyPr/>
          <a:lstStyle/>
          <a:p>
            <a:pPr algn="ctr"/>
            <a:r>
              <a:rPr lang="en-US"/>
              <a:t>Inside, Outside, and In:  </a:t>
            </a:r>
            <a:br>
              <a:rPr lang="en-US"/>
            </a:br>
            <a:r>
              <a:rPr lang="en-US"/>
              <a:t>Toward the Super Course</a:t>
            </a:r>
            <a:br>
              <a:rPr lang="en-US"/>
            </a:br>
            <a:endParaRPr lang="en-US"/>
          </a:p>
        </p:txBody>
      </p:sp>
    </p:spTree>
    <p:extLst>
      <p:ext uri="{BB962C8B-B14F-4D97-AF65-F5344CB8AC3E}">
        <p14:creationId xmlns:p14="http://schemas.microsoft.com/office/powerpoint/2010/main" val="2076879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B5C30-DDD7-6D62-9632-0E05E70D4D91}"/>
            </a:ext>
          </a:extLst>
        </p:cNvPr>
        <p:cNvGrpSpPr/>
        <p:nvPr/>
      </p:nvGrpSpPr>
      <p:grpSpPr>
        <a:xfrm>
          <a:off x="0" y="0"/>
          <a:ext cx="0" cy="0"/>
          <a:chOff x="0" y="0"/>
          <a:chExt cx="0" cy="0"/>
        </a:xfrm>
      </p:grpSpPr>
      <p:pic>
        <p:nvPicPr>
          <p:cNvPr id="9" name="Picture Placeholder 8" descr="A person standing in front of a group of people">
            <a:extLst>
              <a:ext uri="{FF2B5EF4-FFF2-40B4-BE49-F238E27FC236}">
                <a16:creationId xmlns:a16="http://schemas.microsoft.com/office/drawing/2014/main" id="{6BAFACC6-DADC-41E5-640B-DECDB0A6642F}"/>
              </a:ext>
            </a:extLst>
          </p:cNvPr>
          <p:cNvPicPr>
            <a:picLocks noGrp="1" noChangeAspect="1"/>
          </p:cNvPicPr>
          <p:nvPr>
            <p:ph type="pic" sz="quarter" idx="13"/>
          </p:nvPr>
        </p:nvPicPr>
        <p:blipFill>
          <a:blip r:embed="rId3"/>
          <a:srcRect l="7" r="7"/>
          <a:stretch/>
        </p:blipFill>
        <p:spPr/>
      </p:pic>
      <p:sp>
        <p:nvSpPr>
          <p:cNvPr id="3" name="Title 2">
            <a:extLst>
              <a:ext uri="{FF2B5EF4-FFF2-40B4-BE49-F238E27FC236}">
                <a16:creationId xmlns:a16="http://schemas.microsoft.com/office/drawing/2014/main" id="{8BE40797-888B-58CA-ADAD-8D71E91A16AF}"/>
              </a:ext>
            </a:extLst>
          </p:cNvPr>
          <p:cNvSpPr>
            <a:spLocks noGrp="1"/>
          </p:cNvSpPr>
          <p:nvPr>
            <p:ph type="ctrTitle"/>
          </p:nvPr>
        </p:nvSpPr>
        <p:spPr>
          <a:xfrm>
            <a:off x="4526281" y="2705101"/>
            <a:ext cx="7665720" cy="2926080"/>
          </a:xfrm>
        </p:spPr>
        <p:txBody>
          <a:bodyPr bIns="548640" anchor="b" anchorCtr="0"/>
          <a:lstStyle/>
          <a:p>
            <a:r>
              <a:rPr kumimoji="0" lang="en-US" sz="4800" b="0" i="0" u="none" strike="noStrike" kern="1200" cap="none" spc="-50" normalizeH="0" baseline="0" noProof="0">
                <a:ln>
                  <a:noFill/>
                </a:ln>
                <a:solidFill>
                  <a:prstClr val="black">
                    <a:lumMod val="75000"/>
                    <a:lumOff val="25000"/>
                  </a:prstClr>
                </a:solidFill>
                <a:effectLst/>
                <a:uLnTx/>
                <a:uFillTx/>
                <a:latin typeface="Calibri Light" panose="020F0302020204030204"/>
                <a:ea typeface="+mj-ea"/>
                <a:cs typeface="+mj-cs"/>
              </a:rPr>
              <a:t>Inside: Classroom Strategies and Activities</a:t>
            </a:r>
            <a:endParaRPr lang="en-US"/>
          </a:p>
        </p:txBody>
      </p:sp>
    </p:spTree>
    <p:extLst>
      <p:ext uri="{BB962C8B-B14F-4D97-AF65-F5344CB8AC3E}">
        <p14:creationId xmlns:p14="http://schemas.microsoft.com/office/powerpoint/2010/main" val="3425087326"/>
      </p:ext>
    </p:extLst>
  </p:cSld>
  <p:clrMapOvr>
    <a:masterClrMapping/>
  </p:clrMapOvr>
</p:sld>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emplates for new powerpoint presentations 2017" id="{51741326-6F38-4C63-9568-60E21E1BCEF1}" vid="{F0FC940B-CC8D-4695-A3C8-E59ABF35ED86}"/>
    </a:ext>
  </a:extLst>
</a:theme>
</file>

<file path=ppt/theme/theme3.xml><?xml version="1.0" encoding="utf-8"?>
<a:theme xmlns:a="http://schemas.openxmlformats.org/drawingml/2006/main" name="Secondary slides USG Widescreen grey">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a:themeElements>
    <a:clrScheme name="Custom 23">
      <a:dk1>
        <a:sysClr val="windowText" lastClr="000000"/>
      </a:dk1>
      <a:lt1>
        <a:sysClr val="window" lastClr="FFFFFF"/>
      </a:lt1>
      <a:dk2>
        <a:srgbClr val="44546A"/>
      </a:dk2>
      <a:lt2>
        <a:srgbClr val="E7E6E6"/>
      </a:lt2>
      <a:accent1>
        <a:srgbClr val="58696B"/>
      </a:accent1>
      <a:accent2>
        <a:srgbClr val="95B8BF"/>
      </a:accent2>
      <a:accent3>
        <a:srgbClr val="BFD4D9"/>
      </a:accent3>
      <a:accent4>
        <a:srgbClr val="5B4839"/>
      </a:accent4>
      <a:accent5>
        <a:srgbClr val="C3A398"/>
      </a:accent5>
      <a:accent6>
        <a:srgbClr val="CA553E"/>
      </a:accent6>
      <a:hlink>
        <a:srgbClr val="0563C1"/>
      </a:hlink>
      <a:folHlink>
        <a:srgbClr val="954F72"/>
      </a:folHlink>
    </a:clrScheme>
    <a:fontScheme name="Custom 30">
      <a:majorFont>
        <a:latin typeface="Tisa Offc Serif Pro"/>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M78544816_Win32_SL_V10" id="{8934A6D9-B969-498F-A646-4B502FD69C4E}" vid="{AA78C1C8-456D-41A9-83FC-BC8B9A8EE39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887178-918B-41B5-90B5-AF84E76A4227}">
  <ds:schemaRefs>
    <ds:schemaRef ds:uri="http://schemas.microsoft.com/sharepoint/v3/contenttype/forms"/>
  </ds:schemaRefs>
</ds:datastoreItem>
</file>

<file path=customXml/itemProps2.xml><?xml version="1.0" encoding="utf-8"?>
<ds:datastoreItem xmlns:ds="http://schemas.openxmlformats.org/officeDocument/2006/customXml" ds:itemID="{54E6FD3E-3033-4D44-9759-980DCC3E7F47}">
  <ds:schemaRefs>
    <ds:schemaRef ds:uri="16c05727-aa75-4e4a-9b5f-8a80a1165891"/>
    <ds:schemaRef ds:uri="230e9df3-be65-4c73-a93b-d1236ebd677e"/>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FDF0338-C524-4CF6-9268-3569B65741FE}">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{A583FF2F-B396-4347-8D3C-77280DB25F3A}tf22581678_win32</Template>
  <TotalTime>24</TotalTime>
  <Words>5182</Words>
  <Application>Microsoft Office PowerPoint</Application>
  <PresentationFormat>Widescreen</PresentationFormat>
  <Paragraphs>394</Paragraphs>
  <Slides>32</Slides>
  <Notes>32</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32</vt:i4>
      </vt:variant>
    </vt:vector>
  </HeadingPairs>
  <TitlesOfParts>
    <vt:vector size="52" baseType="lpstr">
      <vt:lpstr>Aptos</vt:lpstr>
      <vt:lpstr>Aptos Narrow</vt:lpstr>
      <vt:lpstr>Arial</vt:lpstr>
      <vt:lpstr>Calibri</vt:lpstr>
      <vt:lpstr>Calibri Light</vt:lpstr>
      <vt:lpstr>Century</vt:lpstr>
      <vt:lpstr>Century Gothic</vt:lpstr>
      <vt:lpstr>Futura Lt BT Light</vt:lpstr>
      <vt:lpstr>Futura Medium</vt:lpstr>
      <vt:lpstr>FuturaT</vt:lpstr>
      <vt:lpstr>Georgia</vt:lpstr>
      <vt:lpstr>Tisa Offc Serif Pro</vt:lpstr>
      <vt:lpstr>Trebuchet MS</vt:lpstr>
      <vt:lpstr>Univers Light</vt:lpstr>
      <vt:lpstr>Wingdings 2</vt:lpstr>
      <vt:lpstr>Wingdings 3</vt:lpstr>
      <vt:lpstr>RetrospectVTI</vt:lpstr>
      <vt:lpstr>Facet</vt:lpstr>
      <vt:lpstr>Secondary slides USG Widescreen grey</vt:lpstr>
      <vt:lpstr>Custom</vt:lpstr>
      <vt:lpstr>Meauxmentum Scholars 2025-26 </vt:lpstr>
      <vt:lpstr>The work of the first year</vt:lpstr>
      <vt:lpstr>Meauxmentum Scholars</vt:lpstr>
      <vt:lpstr>The Meauxmentum Reflection booklet . . . </vt:lpstr>
      <vt:lpstr>MS2: What it can be</vt:lpstr>
      <vt:lpstr>MS2: Book Resources, Topics</vt:lpstr>
      <vt:lpstr>PowerPoint Presentation</vt:lpstr>
      <vt:lpstr>Inside, Outside, and In:   Toward the Super Course </vt:lpstr>
      <vt:lpstr>Inside: Classroom Strategies and Activities</vt:lpstr>
      <vt:lpstr>        Purpose To introduce cognitive exercises using active learning strategies in key moments of class to enhance student learning, all without major course overhaul.  Task  To respond to the items on an inventory of small teaching practices to gain a sense of what is involved in class sessions using the small teaching approach. </vt:lpstr>
      <vt:lpstr>Jim Lang advocates for</vt:lpstr>
      <vt:lpstr>A true story: Small Changes and Dr. Smith</vt:lpstr>
      <vt:lpstr>Cognitive activities, active learning, class segments</vt:lpstr>
      <vt:lpstr>Jim Lang on Small Teaching benefits</vt:lpstr>
      <vt:lpstr>Using Game Strategies (Role Play, Simulations, Escape Rooms, and more) to Teach Critical Thinking      </vt:lpstr>
      <vt:lpstr>Research Supports Learning Games for Classroom</vt:lpstr>
      <vt:lpstr>Creating Learning Games for Classroom</vt:lpstr>
      <vt:lpstr>First steps or a giant leap into learning games</vt:lpstr>
      <vt:lpstr>  Outside: a High Impact Practice experiential learning project </vt:lpstr>
      <vt:lpstr>The High Impact Practices</vt:lpstr>
      <vt:lpstr>Collaborative Assignment/Project</vt:lpstr>
      <vt:lpstr>Application of course content: Service Learning</vt:lpstr>
      <vt:lpstr>The 8 Key Elements  </vt:lpstr>
      <vt:lpstr>Guided Reflection</vt:lpstr>
      <vt:lpstr> Toward the Super Course </vt:lpstr>
      <vt:lpstr>Bain’s Study and why it helps us</vt:lpstr>
      <vt:lpstr>Some of Bain’s Super Course Essential Elements</vt:lpstr>
      <vt:lpstr>Two possibilities for a Meauxmentum FLC</vt:lpstr>
      <vt:lpstr> Suggestions to Support Disciplinary Assignments </vt:lpstr>
      <vt:lpstr>Ex: my approach to assns in lit studies</vt:lpstr>
      <vt:lpstr>Products of Student Work</vt:lpstr>
      <vt:lpstr>Thank you!   and please contact me with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Jeff Galle</dc:creator>
  <cp:lastModifiedBy>Jeff Galle</cp:lastModifiedBy>
  <cp:revision>1</cp:revision>
  <cp:lastPrinted>2025-11-24T21:19:44Z</cp:lastPrinted>
  <dcterms:created xsi:type="dcterms:W3CDTF">2024-07-04T23:17:38Z</dcterms:created>
  <dcterms:modified xsi:type="dcterms:W3CDTF">2026-01-09T01:40:02Z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