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62" r:id="rId5"/>
    <p:sldMasterId id="2147483668" r:id="rId6"/>
  </p:sldMasterIdLst>
  <p:notesMasterIdLst>
    <p:notesMasterId r:id="rId33"/>
  </p:notesMasterIdLst>
  <p:handoutMasterIdLst>
    <p:handoutMasterId r:id="rId34"/>
  </p:handoutMasterIdLst>
  <p:sldIdLst>
    <p:sldId id="320" r:id="rId7"/>
    <p:sldId id="256" r:id="rId8"/>
    <p:sldId id="266" r:id="rId9"/>
    <p:sldId id="278" r:id="rId10"/>
    <p:sldId id="360" r:id="rId11"/>
    <p:sldId id="369" r:id="rId12"/>
    <p:sldId id="377" r:id="rId13"/>
    <p:sldId id="356" r:id="rId14"/>
    <p:sldId id="293" r:id="rId15"/>
    <p:sldId id="361" r:id="rId16"/>
    <p:sldId id="362" r:id="rId17"/>
    <p:sldId id="371" r:id="rId18"/>
    <p:sldId id="364" r:id="rId19"/>
    <p:sldId id="374" r:id="rId20"/>
    <p:sldId id="367" r:id="rId21"/>
    <p:sldId id="376" r:id="rId22"/>
    <p:sldId id="289" r:id="rId23"/>
    <p:sldId id="370" r:id="rId24"/>
    <p:sldId id="380" r:id="rId25"/>
    <p:sldId id="379" r:id="rId26"/>
    <p:sldId id="282" r:id="rId27"/>
    <p:sldId id="349" r:id="rId28"/>
    <p:sldId id="384" r:id="rId29"/>
    <p:sldId id="383" r:id="rId30"/>
    <p:sldId id="382" r:id="rId31"/>
    <p:sldId id="381"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CC"/>
    <a:srgbClr val="FFCCFF"/>
    <a:srgbClr val="0038A8"/>
    <a:srgbClr val="003863"/>
    <a:srgbClr val="1A2769"/>
    <a:srgbClr val="003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9ECEE-EB95-4CA2-9E93-1263D01526CA}" v="3" dt="2025-05-05T00:22:24.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66" autoAdjust="0"/>
  </p:normalViewPr>
  <p:slideViewPr>
    <p:cSldViewPr snapToGrid="0">
      <p:cViewPr varScale="1">
        <p:scale>
          <a:sx n="71" d="100"/>
          <a:sy n="71" d="100"/>
        </p:scale>
        <p:origin x="1356"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e" userId="170695210e6c2eeb" providerId="LiveId" clId="{EF59ECEE-EB95-4CA2-9E93-1263D01526CA}"/>
    <pc:docChg chg="modSld">
      <pc:chgData name="Jeff Galle" userId="170695210e6c2eeb" providerId="LiveId" clId="{EF59ECEE-EB95-4CA2-9E93-1263D01526CA}" dt="2025-05-05T00:22:24.312" v="2" actId="6549"/>
      <pc:docMkLst>
        <pc:docMk/>
      </pc:docMkLst>
      <pc:sldChg chg="modSp">
        <pc:chgData name="Jeff Galle" userId="170695210e6c2eeb" providerId="LiveId" clId="{EF59ECEE-EB95-4CA2-9E93-1263D01526CA}" dt="2025-05-05T00:22:24.312" v="2" actId="6549"/>
        <pc:sldMkLst>
          <pc:docMk/>
          <pc:sldMk cId="2374326429" sldId="369"/>
        </pc:sldMkLst>
        <pc:spChg chg="mod">
          <ac:chgData name="Jeff Galle" userId="170695210e6c2eeb" providerId="LiveId" clId="{EF59ECEE-EB95-4CA2-9E93-1263D01526CA}" dt="2025-05-05T00:22:24.312" v="2" actId="6549"/>
          <ac:spMkLst>
            <pc:docMk/>
            <pc:sldMk cId="2374326429" sldId="369"/>
            <ac:spMk id="3" creationId="{41BC921D-C21F-9669-421A-68513B79E22C}"/>
          </ac:spMkLst>
        </pc:spChg>
      </pc:sldChg>
    </pc:docChg>
  </pc:docChgLst>
  <pc:docChgLst>
    <pc:chgData name="Jeff Galle" userId="170695210e6c2eeb" providerId="LiveId" clId="{74A000EC-58CE-49A5-B8A2-DDF94635D39C}"/>
    <pc:docChg chg="custSel modSld">
      <pc:chgData name="Jeff Galle" userId="170695210e6c2eeb" providerId="LiveId" clId="{74A000EC-58CE-49A5-B8A2-DDF94635D39C}" dt="2025-03-31T22:07:56.316" v="52" actId="20577"/>
      <pc:docMkLst>
        <pc:docMk/>
      </pc:docMkLst>
      <pc:sldChg chg="modSp mod">
        <pc:chgData name="Jeff Galle" userId="170695210e6c2eeb" providerId="LiveId" clId="{74A000EC-58CE-49A5-B8A2-DDF94635D39C}" dt="2025-03-31T22:07:56.316" v="52" actId="20577"/>
        <pc:sldMkLst>
          <pc:docMk/>
          <pc:sldMk cId="624791085" sldId="278"/>
        </pc:sldMkLst>
        <pc:spChg chg="mod">
          <ac:chgData name="Jeff Galle" userId="170695210e6c2eeb" providerId="LiveId" clId="{74A000EC-58CE-49A5-B8A2-DDF94635D39C}" dt="2025-03-31T22:07:56.316" v="52" actId="20577"/>
          <ac:spMkLst>
            <pc:docMk/>
            <pc:sldMk cId="624791085" sldId="278"/>
            <ac:spMk id="3" creationId="{00000000-0000-0000-0000-000000000000}"/>
          </ac:spMkLst>
        </pc:spChg>
      </pc:sldChg>
      <pc:sldChg chg="modSp">
        <pc:chgData name="Jeff Galle" userId="170695210e6c2eeb" providerId="LiveId" clId="{74A000EC-58CE-49A5-B8A2-DDF94635D39C}" dt="2025-03-31T21:37:55.742" v="2" actId="20577"/>
        <pc:sldMkLst>
          <pc:docMk/>
          <pc:sldMk cId="3752118431" sldId="320"/>
        </pc:sldMkLst>
        <pc:spChg chg="mod">
          <ac:chgData name="Jeff Galle" userId="170695210e6c2eeb" providerId="LiveId" clId="{74A000EC-58CE-49A5-B8A2-DDF94635D39C}" dt="2025-03-31T21:37:55.742" v="2" actId="20577"/>
          <ac:spMkLst>
            <pc:docMk/>
            <pc:sldMk cId="3752118431" sldId="320"/>
            <ac:spMk id="9" creationId="{5B7110AB-B395-EF6C-E62E-6875EA0E96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C031FF-F944-43CA-B6B0-47BA3D83A63E}" type="datetimeFigureOut">
              <a:rPr lang="en-US" smtClean="0"/>
              <a:t>5/4/2025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89766E-1FE7-455B-8CE0-4CC85E93B6EE}" type="slidenum">
              <a:rPr lang="en-US" smtClean="0"/>
              <a:t>‹#›</a:t>
            </a:fld>
            <a:endParaRPr lang="en-US"/>
          </a:p>
        </p:txBody>
      </p:sp>
    </p:spTree>
    <p:extLst>
      <p:ext uri="{BB962C8B-B14F-4D97-AF65-F5344CB8AC3E}">
        <p14:creationId xmlns:p14="http://schemas.microsoft.com/office/powerpoint/2010/main" val="172339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5A9019-9DDF-4A15-9A5D-F2AEAE6297AC}" type="datetimeFigureOut">
              <a:rPr lang="en-US" smtClean="0"/>
              <a:t>5/4/2025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AE911E-10C7-44EC-B8E9-14CD4B256C2D}" type="slidenum">
              <a:rPr lang="en-US" smtClean="0"/>
              <a:t>‹#›</a:t>
            </a:fld>
            <a:endParaRPr lang="en-US"/>
          </a:p>
        </p:txBody>
      </p:sp>
    </p:spTree>
    <p:extLst>
      <p:ext uri="{BB962C8B-B14F-4D97-AF65-F5344CB8AC3E}">
        <p14:creationId xmlns:p14="http://schemas.microsoft.com/office/powerpoint/2010/main" val="8176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ro-new"/>
              </a:rPr>
              <a:t>PROMPT:  How can this photo embody a reflective moment? </a:t>
            </a:r>
            <a:r>
              <a:rPr kumimoji="0" lang="en-US" sz="1200" b="0" i="0" u="none" strike="noStrike" kern="1200" cap="none" spc="0" normalizeH="0" baseline="0" noProof="0" dirty="0">
                <a:ln>
                  <a:noFill/>
                </a:ln>
                <a:solidFill>
                  <a:srgbClr val="333333"/>
                </a:solidFill>
                <a:effectLst/>
                <a:uLnTx/>
                <a:uFillTx/>
                <a:latin typeface="hero-new"/>
                <a:ea typeface="+mn-ea"/>
                <a:cs typeface="+mn-cs"/>
              </a:rPr>
              <a:t>How do you interpret this photo of a person holding a photograph?  </a:t>
            </a:r>
          </a:p>
          <a:p>
            <a:r>
              <a:rPr lang="en-US" b="1" i="0" dirty="0">
                <a:solidFill>
                  <a:srgbClr val="333333"/>
                </a:solidFill>
                <a:effectLst/>
                <a:latin typeface="hero-new"/>
              </a:rPr>
              <a:t>The holder of the photograph </a:t>
            </a:r>
            <a:r>
              <a:rPr lang="en-US" b="0" i="0" dirty="0">
                <a:solidFill>
                  <a:srgbClr val="333333"/>
                </a:solidFill>
                <a:effectLst/>
                <a:latin typeface="hero-new"/>
              </a:rPr>
              <a:t>is perhaps the key figure for the reflective moment: how so?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ro-new"/>
                <a:ea typeface="+mn-ea"/>
                <a:cs typeface="+mn-cs"/>
              </a:rPr>
              <a:t>Think for a minute, make up a narrative/interpretation, share, and then we’ll share some together. </a:t>
            </a:r>
          </a:p>
          <a:p>
            <a:endParaRPr lang="en-US" b="0" i="0" dirty="0">
              <a:solidFill>
                <a:srgbClr val="333333"/>
              </a:solidFill>
              <a:effectLst/>
              <a:latin typeface="hero-new"/>
            </a:endParaRPr>
          </a:p>
          <a:p>
            <a:r>
              <a:rPr lang="en-US" b="0" i="0" dirty="0">
                <a:solidFill>
                  <a:srgbClr val="333333"/>
                </a:solidFill>
                <a:effectLst/>
                <a:latin typeface="hero-new"/>
              </a:rPr>
              <a:t>Then the three animations? </a:t>
            </a:r>
            <a:r>
              <a:rPr lang="en-US" b="1" i="0" dirty="0">
                <a:solidFill>
                  <a:srgbClr val="333333"/>
                </a:solidFill>
                <a:effectLst/>
                <a:latin typeface="hero-new"/>
              </a:rPr>
              <a:t>Kolb</a:t>
            </a:r>
            <a:r>
              <a:rPr lang="en-US" b="0" i="0" dirty="0">
                <a:solidFill>
                  <a:srgbClr val="333333"/>
                </a:solidFill>
                <a:effectLst/>
                <a:latin typeface="hero-new"/>
              </a:rPr>
              <a:t>, then </a:t>
            </a:r>
            <a:r>
              <a:rPr lang="en-US" b="1" i="0" dirty="0">
                <a:solidFill>
                  <a:srgbClr val="333333"/>
                </a:solidFill>
                <a:effectLst/>
                <a:latin typeface="hero-new"/>
              </a:rPr>
              <a:t>Rendon</a:t>
            </a:r>
            <a:r>
              <a:rPr lang="en-US" b="0" i="0" dirty="0">
                <a:solidFill>
                  <a:srgbClr val="333333"/>
                </a:solidFill>
                <a:effectLst/>
                <a:latin typeface="hero-new"/>
              </a:rPr>
              <a:t> (reflection not just for the student learning, but for the faculty teaching). Then reflection is value-added.  It can resonate to our core.</a:t>
            </a:r>
          </a:p>
          <a:p>
            <a:r>
              <a:rPr lang="en-US" i="0" dirty="0"/>
              <a:t>Photo-256884-12 CC0 Public Domain via </a:t>
            </a:r>
            <a:r>
              <a:rPr lang="en-US" i="0" dirty="0" err="1"/>
              <a:t>Pixaby</a:t>
            </a:r>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9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9B3A-7656-8DD5-00F0-BDCF13A90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157C5-15E3-CAB4-44EE-DB5D16AD3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6CC44-6CFD-29C5-889D-9FE9F93F2C54}"/>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97BA932-B105-F671-CBC9-A4D41BB1E234}"/>
              </a:ext>
            </a:extLst>
          </p:cNvPr>
          <p:cNvSpPr>
            <a:spLocks noGrp="1"/>
          </p:cNvSpPr>
          <p:nvPr>
            <p:ph type="sldNum" sz="quarter" idx="5"/>
          </p:nvPr>
        </p:nvSpPr>
        <p:spPr/>
        <p:txBody>
          <a:bodyPr/>
          <a:lstStyle/>
          <a:p>
            <a:fld id="{7AAE911E-10C7-44EC-B8E9-14CD4B256C2D}" type="slidenum">
              <a:rPr lang="en-US" smtClean="0"/>
              <a:t>10</a:t>
            </a:fld>
            <a:endParaRPr lang="en-US"/>
          </a:p>
        </p:txBody>
      </p:sp>
    </p:spTree>
    <p:extLst>
      <p:ext uri="{BB962C8B-B14F-4D97-AF65-F5344CB8AC3E}">
        <p14:creationId xmlns:p14="http://schemas.microsoft.com/office/powerpoint/2010/main" val="222939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6C5E-83F2-263F-6C0E-8DC3A18A0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21B49-0522-F59E-F756-544B6C3C7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E67DB-4D10-5FDE-55EB-ECEB97FBA7A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7CA49786-A398-40DA-4289-B75F0FE2053B}"/>
              </a:ext>
            </a:extLst>
          </p:cNvPr>
          <p:cNvSpPr>
            <a:spLocks noGrp="1"/>
          </p:cNvSpPr>
          <p:nvPr>
            <p:ph type="sldNum" sz="quarter" idx="5"/>
          </p:nvPr>
        </p:nvSpPr>
        <p:spPr/>
        <p:txBody>
          <a:bodyPr/>
          <a:lstStyle/>
          <a:p>
            <a:fld id="{7AAE911E-10C7-44EC-B8E9-14CD4B256C2D}" type="slidenum">
              <a:rPr lang="en-US" smtClean="0"/>
              <a:t>11</a:t>
            </a:fld>
            <a:endParaRPr lang="en-US"/>
          </a:p>
        </p:txBody>
      </p:sp>
    </p:spTree>
    <p:extLst>
      <p:ext uri="{BB962C8B-B14F-4D97-AF65-F5344CB8AC3E}">
        <p14:creationId xmlns:p14="http://schemas.microsoft.com/office/powerpoint/2010/main" val="244691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FAF6-BE1B-156C-8B40-D65F6386C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57A9E-8D38-78C6-7883-482BE07D4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2F3E0-A6F2-89CD-644A-8031FA9D27F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2DC08EFC-F59E-B7CD-D461-60D4583E2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3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899CE-1FC7-259C-0587-6E4FC380D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BFFE6-EA69-B696-3236-A60C47886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C5703-B04D-0B89-AF29-7F4DCAEBEC77}"/>
              </a:ext>
            </a:extLst>
          </p:cNvPr>
          <p:cNvSpPr>
            <a:spLocks noGrp="1"/>
          </p:cNvSpPr>
          <p:nvPr>
            <p:ph type="body" idx="1"/>
          </p:nvPr>
        </p:nvSpPr>
        <p:spPr/>
        <p:txBody>
          <a:bodyPr/>
          <a:lstStyle/>
          <a:p>
            <a:r>
              <a:rPr lang="en-US" dirty="0"/>
              <a:t>So let’s get to work on YOUR Reflection essay.  This is an overview slide for the second hour: Plan and outline, more writing, and then share what you have with a colleague.</a:t>
            </a:r>
          </a:p>
          <a:p>
            <a:endParaRPr lang="en-US" dirty="0"/>
          </a:p>
          <a:p>
            <a:r>
              <a:rPr lang="en-US" dirty="0"/>
              <a:t>PLAN:  For me planning is outlining, thinking of what-it this first and so on?  Measure twice, cut once.  A first good step for 15-20 minutes, and using your notes from the brainstorm/dash, organize the 8 topics in the best way for you, add a placeholder for Introduction, perhaps a thesis statement, and placeholder for conclusion. Note that I moved the 8 topics into a different order to suit my presentation here.  Write out as much new detail on each as you can at this point and no matter if it’s sketchy at this point. </a:t>
            </a:r>
          </a:p>
          <a:p>
            <a:r>
              <a:rPr lang="en-US" dirty="0"/>
              <a:t> </a:t>
            </a:r>
          </a:p>
        </p:txBody>
      </p:sp>
      <p:sp>
        <p:nvSpPr>
          <p:cNvPr id="4" name="Slide Number Placeholder 3">
            <a:extLst>
              <a:ext uri="{FF2B5EF4-FFF2-40B4-BE49-F238E27FC236}">
                <a16:creationId xmlns:a16="http://schemas.microsoft.com/office/drawing/2014/main" id="{D2FFE751-3B9E-FCE6-1328-EDC7747C500B}"/>
              </a:ext>
            </a:extLst>
          </p:cNvPr>
          <p:cNvSpPr>
            <a:spLocks noGrp="1"/>
          </p:cNvSpPr>
          <p:nvPr>
            <p:ph type="sldNum" sz="quarter" idx="5"/>
          </p:nvPr>
        </p:nvSpPr>
        <p:spPr/>
        <p:txBody>
          <a:bodyPr/>
          <a:lstStyle/>
          <a:p>
            <a:fld id="{7AAE911E-10C7-44EC-B8E9-14CD4B256C2D}" type="slidenum">
              <a:rPr lang="en-US" smtClean="0"/>
              <a:t>13</a:t>
            </a:fld>
            <a:endParaRPr lang="en-US"/>
          </a:p>
        </p:txBody>
      </p:sp>
    </p:spTree>
    <p:extLst>
      <p:ext uri="{BB962C8B-B14F-4D97-AF65-F5344CB8AC3E}">
        <p14:creationId xmlns:p14="http://schemas.microsoft.com/office/powerpoint/2010/main" val="43504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ECD6-73DE-2C3E-68C7-2B328B7CC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E2CB0-C8FF-BF33-1A27-FEB781C32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43B88-F5BB-5AF5-3935-9F4076DA8EF8}"/>
              </a:ext>
            </a:extLst>
          </p:cNvPr>
          <p:cNvSpPr>
            <a:spLocks noGrp="1"/>
          </p:cNvSpPr>
          <p:nvPr>
            <p:ph type="body" idx="1"/>
          </p:nvPr>
        </p:nvSpPr>
        <p:spPr/>
        <p:txBody>
          <a:bodyPr/>
          <a:lstStyle/>
          <a:p>
            <a:r>
              <a:rPr lang="en-US" dirty="0"/>
              <a:t> Share process. Share the details of what you have produced thus far.  </a:t>
            </a:r>
          </a:p>
          <a:p>
            <a:endParaRPr lang="en-US" dirty="0"/>
          </a:p>
          <a:p>
            <a:r>
              <a:rPr lang="en-US" dirty="0"/>
              <a:t>At end of second hour here, we’ll take a 10 minute BREAK before returning for the third hour on the Reflective mode. </a:t>
            </a:r>
          </a:p>
        </p:txBody>
      </p:sp>
      <p:sp>
        <p:nvSpPr>
          <p:cNvPr id="4" name="Slide Number Placeholder 3">
            <a:extLst>
              <a:ext uri="{FF2B5EF4-FFF2-40B4-BE49-F238E27FC236}">
                <a16:creationId xmlns:a16="http://schemas.microsoft.com/office/drawing/2014/main" id="{275456E5-EB1B-6F7E-CEBC-4E98A5E55DF8}"/>
              </a:ext>
            </a:extLst>
          </p:cNvPr>
          <p:cNvSpPr>
            <a:spLocks noGrp="1"/>
          </p:cNvSpPr>
          <p:nvPr>
            <p:ph type="sldNum" sz="quarter" idx="5"/>
          </p:nvPr>
        </p:nvSpPr>
        <p:spPr/>
        <p:txBody>
          <a:bodyPr/>
          <a:lstStyle/>
          <a:p>
            <a:fld id="{7AAE911E-10C7-44EC-B8E9-14CD4B256C2D}" type="slidenum">
              <a:rPr lang="en-US" smtClean="0"/>
              <a:t>14</a:t>
            </a:fld>
            <a:endParaRPr lang="en-US"/>
          </a:p>
        </p:txBody>
      </p:sp>
    </p:spTree>
    <p:extLst>
      <p:ext uri="{BB962C8B-B14F-4D97-AF65-F5344CB8AC3E}">
        <p14:creationId xmlns:p14="http://schemas.microsoft.com/office/powerpoint/2010/main" val="178489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0AEE-972A-49AA-E733-C44284A26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85F46-BE21-6831-EB6B-E40EE128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1C7FC-84D8-CFCA-DBF7-EC92F6B4F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54DC0-3658-BBBB-757D-FBA63D580212}"/>
              </a:ext>
            </a:extLst>
          </p:cNvPr>
          <p:cNvSpPr>
            <a:spLocks noGrp="1"/>
          </p:cNvSpPr>
          <p:nvPr>
            <p:ph type="sldNum" sz="quarter" idx="5"/>
          </p:nvPr>
        </p:nvSpPr>
        <p:spPr/>
        <p:txBody>
          <a:bodyPr/>
          <a:lstStyle/>
          <a:p>
            <a:fld id="{7AAE911E-10C7-44EC-B8E9-14CD4B256C2D}" type="slidenum">
              <a:rPr lang="en-US" smtClean="0"/>
              <a:t>15</a:t>
            </a:fld>
            <a:endParaRPr lang="en-US"/>
          </a:p>
        </p:txBody>
      </p:sp>
    </p:spTree>
    <p:extLst>
      <p:ext uri="{BB962C8B-B14F-4D97-AF65-F5344CB8AC3E}">
        <p14:creationId xmlns:p14="http://schemas.microsoft.com/office/powerpoint/2010/main" val="7092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D021B-AF66-73D1-9654-4253E5B9C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CFBAA-13A2-4042-030D-A6DFF472A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E0476-6775-A8C4-6FD1-467BC1F02C6A}"/>
              </a:ext>
            </a:extLst>
          </p:cNvPr>
          <p:cNvSpPr>
            <a:spLocks noGrp="1"/>
          </p:cNvSpPr>
          <p:nvPr>
            <p:ph type="body" idx="1"/>
          </p:nvPr>
        </p:nvSpPr>
        <p:spPr/>
        <p:txBody>
          <a:bodyPr/>
          <a:lstStyle/>
          <a:p>
            <a:r>
              <a:rPr lang="en-US" dirty="0"/>
              <a:t> Discuss challenges, offer examples here too. For those who have not asked members to contribute, write them asking how they are using the materials, strategies, activities? Ask them, and generally that alone leads to good materials.   If you are still meeting the FLC, great!  Plan ahead. </a:t>
            </a:r>
          </a:p>
        </p:txBody>
      </p:sp>
      <p:sp>
        <p:nvSpPr>
          <p:cNvPr id="4" name="Slide Number Placeholder 3">
            <a:extLst>
              <a:ext uri="{FF2B5EF4-FFF2-40B4-BE49-F238E27FC236}">
                <a16:creationId xmlns:a16="http://schemas.microsoft.com/office/drawing/2014/main" id="{8838912E-6B4F-9E7A-9A42-3E4DDF6C46EE}"/>
              </a:ext>
            </a:extLst>
          </p:cNvPr>
          <p:cNvSpPr>
            <a:spLocks noGrp="1"/>
          </p:cNvSpPr>
          <p:nvPr>
            <p:ph type="sldNum" sz="quarter" idx="5"/>
          </p:nvPr>
        </p:nvSpPr>
        <p:spPr/>
        <p:txBody>
          <a:bodyPr/>
          <a:lstStyle/>
          <a:p>
            <a:fld id="{7AAE911E-10C7-44EC-B8E9-14CD4B256C2D}" type="slidenum">
              <a:rPr lang="en-US" smtClean="0"/>
              <a:t>16</a:t>
            </a:fld>
            <a:endParaRPr lang="en-US"/>
          </a:p>
        </p:txBody>
      </p:sp>
    </p:spTree>
    <p:extLst>
      <p:ext uri="{BB962C8B-B14F-4D97-AF65-F5344CB8AC3E}">
        <p14:creationId xmlns:p14="http://schemas.microsoft.com/office/powerpoint/2010/main" val="772979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E911E-10C7-44EC-B8E9-14CD4B256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27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0F73-A9F4-15CD-6BDC-2B63A739F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EA826-08B3-8E99-7303-CE9B12EDE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ADF3A-4365-F86F-E132-0E5B9499E0A3}"/>
              </a:ext>
            </a:extLst>
          </p:cNvPr>
          <p:cNvSpPr>
            <a:spLocks noGrp="1"/>
          </p:cNvSpPr>
          <p:nvPr>
            <p:ph type="body" idx="1"/>
          </p:nvPr>
        </p:nvSpPr>
        <p:spPr/>
        <p:txBody>
          <a:bodyPr/>
          <a:lstStyle/>
          <a:p>
            <a:r>
              <a:rPr lang="en-US" b="0" i="1" dirty="0">
                <a:solidFill>
                  <a:srgbClr val="333333"/>
                </a:solidFill>
                <a:effectLst/>
                <a:latin typeface="hero-new"/>
              </a:rPr>
              <a:t>Photo-256884-12 CC0 Public Domain via </a:t>
            </a:r>
            <a:r>
              <a:rPr lang="en-US" b="0" i="1" dirty="0" err="1">
                <a:solidFill>
                  <a:srgbClr val="333333"/>
                </a:solidFill>
                <a:effectLst/>
                <a:latin typeface="hero-new"/>
              </a:rPr>
              <a:t>Pixaby</a:t>
            </a:r>
            <a:endParaRPr lang="en-US" b="0" i="1" dirty="0">
              <a:solidFill>
                <a:srgbClr val="333333"/>
              </a:solidFill>
              <a:effectLst/>
              <a:latin typeface="hero-new"/>
            </a:endParaRPr>
          </a:p>
          <a:p>
            <a:r>
              <a:rPr lang="en-US" b="0" i="0" dirty="0">
                <a:solidFill>
                  <a:srgbClr val="333333"/>
                </a:solidFill>
                <a:effectLst/>
                <a:latin typeface="hero-new"/>
              </a:rPr>
              <a:t>The photo we’ve used to represent a reflective moment could here be changed to one of your choosing to represent you, your work over the year.  Let’s spend some time now writing initial reflections on the year using the questions on the slide as general guides.</a:t>
            </a:r>
          </a:p>
          <a:p>
            <a:r>
              <a:rPr lang="en-US" b="0" i="0" dirty="0">
                <a:solidFill>
                  <a:srgbClr val="333333"/>
                </a:solidFill>
                <a:effectLst/>
                <a:latin typeface="hero-new"/>
              </a:rPr>
              <a:t> </a:t>
            </a:r>
            <a:endParaRPr lang="en-US" i="0" dirty="0"/>
          </a:p>
        </p:txBody>
      </p:sp>
      <p:sp>
        <p:nvSpPr>
          <p:cNvPr id="4" name="Slide Number Placeholder 3">
            <a:extLst>
              <a:ext uri="{FF2B5EF4-FFF2-40B4-BE49-F238E27FC236}">
                <a16:creationId xmlns:a16="http://schemas.microsoft.com/office/drawing/2014/main" id="{55CAE4FF-1FAD-1361-3FBC-7079893FB9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31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21DBD-05BF-11C6-DCC5-659A71367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E9BAD-BF63-69A3-A6CA-A192FF955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C7696-4C43-F527-5B84-1A9F0D7274CB}"/>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616D2A84-BAB8-AB91-9EDF-AA49D6596E71}"/>
              </a:ext>
            </a:extLst>
          </p:cNvPr>
          <p:cNvSpPr>
            <a:spLocks noGrp="1"/>
          </p:cNvSpPr>
          <p:nvPr>
            <p:ph type="sldNum" sz="quarter" idx="5"/>
          </p:nvPr>
        </p:nvSpPr>
        <p:spPr/>
        <p:txBody>
          <a:bodyPr/>
          <a:lstStyle/>
          <a:p>
            <a:fld id="{7AAE911E-10C7-44EC-B8E9-14CD4B256C2D}" type="slidenum">
              <a:rPr lang="en-US" smtClean="0"/>
              <a:t>19</a:t>
            </a:fld>
            <a:endParaRPr lang="en-US"/>
          </a:p>
        </p:txBody>
      </p:sp>
    </p:spTree>
    <p:extLst>
      <p:ext uri="{BB962C8B-B14F-4D97-AF65-F5344CB8AC3E}">
        <p14:creationId xmlns:p14="http://schemas.microsoft.com/office/powerpoint/2010/main" val="33684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E911E-10C7-44EC-B8E9-14CD4B256C2D}" type="slidenum">
              <a:rPr lang="en-US" smtClean="0"/>
              <a:t>2</a:t>
            </a:fld>
            <a:endParaRPr lang="en-US"/>
          </a:p>
        </p:txBody>
      </p:sp>
    </p:spTree>
    <p:extLst>
      <p:ext uri="{BB962C8B-B14F-4D97-AF65-F5344CB8AC3E}">
        <p14:creationId xmlns:p14="http://schemas.microsoft.com/office/powerpoint/2010/main" val="12094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067B-2F9E-590C-614A-FB767BDEB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4813-19F7-40E4-E7FC-7780BEDC3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06D8D-975E-670B-C4C3-F614F8E33BD6}"/>
              </a:ext>
            </a:extLst>
          </p:cNvPr>
          <p:cNvSpPr>
            <a:spLocks noGrp="1"/>
          </p:cNvSpPr>
          <p:nvPr>
            <p:ph type="body" idx="1"/>
          </p:nvPr>
        </p:nvSpPr>
        <p:spPr/>
        <p:txBody>
          <a:bodyPr/>
          <a:lstStyle/>
          <a:p>
            <a:r>
              <a:rPr lang="en-US" dirty="0"/>
              <a:t>Where the essays are heading, first and then hopefully.  The first is a Regents publication done by Denise and me; the second is Rowman and Littlefield where I have published a few books.  R &amp;L joined Bloomsbury this past year. </a:t>
            </a:r>
          </a:p>
          <a:p>
            <a:endParaRPr lang="en-US" dirty="0"/>
          </a:p>
          <a:p>
            <a:r>
              <a:rPr lang="en-US" dirty="0"/>
              <a:t>Now is first of April.  In May, we’ll return to the Reflection report for a second draft that should include segments from your members.  </a:t>
            </a:r>
          </a:p>
          <a:p>
            <a:r>
              <a:rPr lang="en-US" dirty="0"/>
              <a:t>Then by June 2, the report should be final.  That gives you about TWO months.  </a:t>
            </a:r>
          </a:p>
        </p:txBody>
      </p:sp>
      <p:sp>
        <p:nvSpPr>
          <p:cNvPr id="4" name="Slide Number Placeholder 3">
            <a:extLst>
              <a:ext uri="{FF2B5EF4-FFF2-40B4-BE49-F238E27FC236}">
                <a16:creationId xmlns:a16="http://schemas.microsoft.com/office/drawing/2014/main" id="{D343F763-CEEF-D40B-D255-7166E6DB80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17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0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B1907-68E7-570F-4960-1479AEAB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8BDE7-8E61-9C67-9447-E6508A9C9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44112-4581-3185-925D-895F08F3CB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AB2A2-507B-7A91-E571-9C359E2DC1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26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49F7-990F-BE2B-41DB-AA49CF210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A399C-2F73-A0C6-361E-D7D549920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F0F87-5EBA-7892-714B-6CA16BA61A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4F6E5-5AA1-4710-7438-80B50D6CA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7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1BAA5-E7C3-1710-9335-97A2B891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B28B7-EBD9-1190-B79B-FC76E714A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01069-4447-0FE6-5DED-F7D4654948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8DF474-D286-65EB-A812-69B02A4630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65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8B23-C209-83B8-71A6-DA273D8AE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2DAFA-DD66-D0AD-11EF-98B3C1A55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4869A-D720-A25A-A0EA-D0F6A99C9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6A45B4-4F55-81C1-1573-C1524EBEDC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80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said since January that we’re not at the same place in the MS project, and to be clear the due date of June 2</a:t>
            </a:r>
            <a:r>
              <a:rPr lang="en-US" baseline="30000" dirty="0"/>
              <a:t>nd</a:t>
            </a:r>
            <a:r>
              <a:rPr lang="en-US" dirty="0"/>
              <a:t> takes this into account. So MS have </a:t>
            </a:r>
            <a:r>
              <a:rPr lang="en-US" b="1" dirty="0"/>
              <a:t>up to </a:t>
            </a:r>
            <a:r>
              <a:rPr lang="en-US" dirty="0"/>
              <a:t>two months to complete the work of individual learning.  Hopefully many/most can be completed well before that time, but feel free to use all the available time.  </a:t>
            </a:r>
          </a:p>
        </p:txBody>
      </p:sp>
      <p:sp>
        <p:nvSpPr>
          <p:cNvPr id="4" name="Slide Number Placeholder 3"/>
          <p:cNvSpPr>
            <a:spLocks noGrp="1"/>
          </p:cNvSpPr>
          <p:nvPr>
            <p:ph type="sldNum" sz="quarter" idx="5"/>
          </p:nvPr>
        </p:nvSpPr>
        <p:spPr/>
        <p:txBody>
          <a:bodyPr/>
          <a:lstStyle/>
          <a:p>
            <a:fld id="{7AAE911E-10C7-44EC-B8E9-14CD4B256C2D}" type="slidenum">
              <a:rPr lang="en-US" smtClean="0"/>
              <a:t>3</a:t>
            </a:fld>
            <a:endParaRPr lang="en-US"/>
          </a:p>
        </p:txBody>
      </p:sp>
    </p:spTree>
    <p:extLst>
      <p:ext uri="{BB962C8B-B14F-4D97-AF65-F5344CB8AC3E}">
        <p14:creationId xmlns:p14="http://schemas.microsoft.com/office/powerpoint/2010/main" val="300771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Does each member have to do this ‘change in classroom’? YES. May MS organize/collate, YES.</a:t>
            </a:r>
          </a:p>
          <a:p>
            <a:r>
              <a:rPr lang="en-US" dirty="0"/>
              <a:t>A very few MS have special topics supported by their administration—AI policy and corequisite FLC.  Still these can align with change in the classroom in many ways. </a:t>
            </a:r>
          </a:p>
        </p:txBody>
      </p:sp>
      <p:sp>
        <p:nvSpPr>
          <p:cNvPr id="4" name="Slide Number Placeholder 3"/>
          <p:cNvSpPr>
            <a:spLocks noGrp="1"/>
          </p:cNvSpPr>
          <p:nvPr>
            <p:ph type="sldNum" sz="quarter" idx="5"/>
          </p:nvPr>
        </p:nvSpPr>
        <p:spPr/>
        <p:txBody>
          <a:bodyPr/>
          <a:lstStyle/>
          <a:p>
            <a:fld id="{7AAE911E-10C7-44EC-B8E9-14CD4B256C2D}" type="slidenum">
              <a:rPr lang="en-US" smtClean="0"/>
              <a:t>4</a:t>
            </a:fld>
            <a:endParaRPr lang="en-US"/>
          </a:p>
        </p:txBody>
      </p:sp>
    </p:spTree>
    <p:extLst>
      <p:ext uri="{BB962C8B-B14F-4D97-AF65-F5344CB8AC3E}">
        <p14:creationId xmlns:p14="http://schemas.microsoft.com/office/powerpoint/2010/main" val="194552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5117-BC6C-1DD7-87BB-99A579BBC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8C965-95C0-C387-6275-3A95B50A5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FB096-5B2E-09B6-C8BD-53DFD9A7D4B9}"/>
              </a:ext>
            </a:extLst>
          </p:cNvPr>
          <p:cNvSpPr>
            <a:spLocks noGrp="1"/>
          </p:cNvSpPr>
          <p:nvPr>
            <p:ph type="body" idx="1"/>
          </p:nvPr>
        </p:nvSpPr>
        <p:spPr/>
        <p:txBody>
          <a:bodyPr/>
          <a:lstStyle/>
          <a:p>
            <a:r>
              <a:rPr lang="en-US" dirty="0"/>
              <a:t>The quickest way to uncover what we know and what we think about a topic is the 60second DASH with each of the topics in succession.</a:t>
            </a:r>
          </a:p>
          <a:p>
            <a:r>
              <a:rPr lang="en-US" dirty="0"/>
              <a:t>Ready?   </a:t>
            </a:r>
          </a:p>
          <a:p>
            <a:endParaRPr lang="en-US" dirty="0"/>
          </a:p>
          <a:p>
            <a:r>
              <a:rPr lang="en-US" dirty="0"/>
              <a:t>Then with your neighbor, address one or more of the following:  (1)what was successful, (2)what was neglected, (3)where are we in the process?</a:t>
            </a:r>
          </a:p>
          <a:p>
            <a:endParaRPr lang="en-US" dirty="0"/>
          </a:p>
          <a:p>
            <a:r>
              <a:rPr lang="en-US" dirty="0"/>
              <a:t>Again note: up to TWO more months in the process.</a:t>
            </a:r>
          </a:p>
        </p:txBody>
      </p:sp>
      <p:sp>
        <p:nvSpPr>
          <p:cNvPr id="4" name="Slide Number Placeholder 3">
            <a:extLst>
              <a:ext uri="{FF2B5EF4-FFF2-40B4-BE49-F238E27FC236}">
                <a16:creationId xmlns:a16="http://schemas.microsoft.com/office/drawing/2014/main" id="{BE19D347-EF47-DDAF-82EF-7C2649484FFC}"/>
              </a:ext>
            </a:extLst>
          </p:cNvPr>
          <p:cNvSpPr>
            <a:spLocks noGrp="1"/>
          </p:cNvSpPr>
          <p:nvPr>
            <p:ph type="sldNum" sz="quarter" idx="5"/>
          </p:nvPr>
        </p:nvSpPr>
        <p:spPr/>
        <p:txBody>
          <a:bodyPr/>
          <a:lstStyle/>
          <a:p>
            <a:fld id="{7AAE911E-10C7-44EC-B8E9-14CD4B256C2D}" type="slidenum">
              <a:rPr lang="en-US" smtClean="0"/>
              <a:t>5</a:t>
            </a:fld>
            <a:endParaRPr lang="en-US"/>
          </a:p>
        </p:txBody>
      </p:sp>
    </p:spTree>
    <p:extLst>
      <p:ext uri="{BB962C8B-B14F-4D97-AF65-F5344CB8AC3E}">
        <p14:creationId xmlns:p14="http://schemas.microsoft.com/office/powerpoint/2010/main" val="289847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E962-BE0F-380C-5C80-A466AF874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8FEE4-1F24-5088-1AF0-B1D30D90D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33EE0-E0F6-D2B8-6484-BCEBDBFF0867}"/>
              </a:ext>
            </a:extLst>
          </p:cNvPr>
          <p:cNvSpPr>
            <a:spLocks noGrp="1"/>
          </p:cNvSpPr>
          <p:nvPr>
            <p:ph type="body" idx="1"/>
          </p:nvPr>
        </p:nvSpPr>
        <p:spPr/>
        <p:txBody>
          <a:bodyPr/>
          <a:lstStyle/>
          <a:p>
            <a:r>
              <a:rPr lang="en-US" dirty="0"/>
              <a:t>The quickest way to uncover what we know and what we think about a topic is the 60second DASH with each of the topics in succession.</a:t>
            </a:r>
          </a:p>
          <a:p>
            <a:r>
              <a:rPr lang="en-US" dirty="0"/>
              <a:t>Ready?  [App </a:t>
            </a:r>
            <a:r>
              <a:rPr lang="en-US" b="1" dirty="0"/>
              <a:t>10 minutes </a:t>
            </a:r>
            <a:r>
              <a:rPr lang="en-US" dirty="0"/>
              <a:t>of writing altogether] </a:t>
            </a:r>
          </a:p>
          <a:p>
            <a:endParaRPr lang="en-US" dirty="0"/>
          </a:p>
          <a:p>
            <a:r>
              <a:rPr lang="en-US" dirty="0"/>
              <a:t>Then with your neighbor, address one or more of the following:  (1)which topics were easy to respond to, (2)what was neglected, (3)what occurred to as you wrote?</a:t>
            </a:r>
          </a:p>
          <a:p>
            <a:r>
              <a:rPr lang="en-US" dirty="0"/>
              <a:t>Again note: up to TWO more months in the process.</a:t>
            </a:r>
          </a:p>
        </p:txBody>
      </p:sp>
      <p:sp>
        <p:nvSpPr>
          <p:cNvPr id="4" name="Slide Number Placeholder 3">
            <a:extLst>
              <a:ext uri="{FF2B5EF4-FFF2-40B4-BE49-F238E27FC236}">
                <a16:creationId xmlns:a16="http://schemas.microsoft.com/office/drawing/2014/main" id="{39211718-EEB8-3572-0A78-2827E11BCEFE}"/>
              </a:ext>
            </a:extLst>
          </p:cNvPr>
          <p:cNvSpPr>
            <a:spLocks noGrp="1"/>
          </p:cNvSpPr>
          <p:nvPr>
            <p:ph type="sldNum" sz="quarter" idx="5"/>
          </p:nvPr>
        </p:nvSpPr>
        <p:spPr/>
        <p:txBody>
          <a:bodyPr/>
          <a:lstStyle/>
          <a:p>
            <a:fld id="{7AAE911E-10C7-44EC-B8E9-14CD4B256C2D}" type="slidenum">
              <a:rPr lang="en-US" smtClean="0"/>
              <a:t>6</a:t>
            </a:fld>
            <a:endParaRPr lang="en-US"/>
          </a:p>
        </p:txBody>
      </p:sp>
    </p:spTree>
    <p:extLst>
      <p:ext uri="{BB962C8B-B14F-4D97-AF65-F5344CB8AC3E}">
        <p14:creationId xmlns:p14="http://schemas.microsoft.com/office/powerpoint/2010/main" val="359706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3D7D-B7D9-A74B-7249-582BC0ECB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DE905-A8CC-0F6E-047C-DDDD40474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D46E5-CFD3-4511-60B6-9ECC17B5A24C}"/>
              </a:ext>
            </a:extLst>
          </p:cNvPr>
          <p:cNvSpPr>
            <a:spLocks noGrp="1"/>
          </p:cNvSpPr>
          <p:nvPr>
            <p:ph type="body" idx="1"/>
          </p:nvPr>
        </p:nvSpPr>
        <p:spPr/>
        <p:txBody>
          <a:bodyPr/>
          <a:lstStyle/>
          <a:p>
            <a:r>
              <a:rPr lang="en-US" dirty="0"/>
              <a:t>Now, with your neighbor, address one or more of the following:  (1)which topics were easy to respond to, (2)what was neglected, (3)what occurred to as you wrote?</a:t>
            </a:r>
          </a:p>
          <a:p>
            <a:r>
              <a:rPr lang="en-US" dirty="0"/>
              <a:t>Again note: up to TWO more months in the process.</a:t>
            </a:r>
          </a:p>
        </p:txBody>
      </p:sp>
      <p:sp>
        <p:nvSpPr>
          <p:cNvPr id="4" name="Slide Number Placeholder 3">
            <a:extLst>
              <a:ext uri="{FF2B5EF4-FFF2-40B4-BE49-F238E27FC236}">
                <a16:creationId xmlns:a16="http://schemas.microsoft.com/office/drawing/2014/main" id="{9B3D8DC5-3A35-59EC-1C0A-FA36B9EB5614}"/>
              </a:ext>
            </a:extLst>
          </p:cNvPr>
          <p:cNvSpPr>
            <a:spLocks noGrp="1"/>
          </p:cNvSpPr>
          <p:nvPr>
            <p:ph type="sldNum" sz="quarter" idx="5"/>
          </p:nvPr>
        </p:nvSpPr>
        <p:spPr/>
        <p:txBody>
          <a:bodyPr/>
          <a:lstStyle/>
          <a:p>
            <a:fld id="{7AAE911E-10C7-44EC-B8E9-14CD4B256C2D}" type="slidenum">
              <a:rPr lang="en-US" smtClean="0"/>
              <a:t>7</a:t>
            </a:fld>
            <a:endParaRPr lang="en-US"/>
          </a:p>
        </p:txBody>
      </p:sp>
    </p:spTree>
    <p:extLst>
      <p:ext uri="{BB962C8B-B14F-4D97-AF65-F5344CB8AC3E}">
        <p14:creationId xmlns:p14="http://schemas.microsoft.com/office/powerpoint/2010/main" val="210182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4A82-9D41-25E3-B852-2DBE88B93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EE628-A1A9-BCCD-138A-E6F4514E5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9F3BB-490B-8CEF-63AC-EC442CE983C1}"/>
              </a:ext>
            </a:extLst>
          </p:cNvPr>
          <p:cNvSpPr>
            <a:spLocks noGrp="1"/>
          </p:cNvSpPr>
          <p:nvPr>
            <p:ph type="body" idx="1"/>
          </p:nvPr>
        </p:nvSpPr>
        <p:spPr/>
        <p:txBody>
          <a:bodyPr/>
          <a:lstStyle/>
          <a:p>
            <a:r>
              <a:rPr lang="en-US" dirty="0"/>
              <a:t>For me, everything we have done hinges on specific </a:t>
            </a:r>
            <a:r>
              <a:rPr lang="en-US" b="1" dirty="0"/>
              <a:t>course changes</a:t>
            </a:r>
            <a:r>
              <a:rPr lang="en-US" dirty="0"/>
              <a:t>. The center of the FLC program is the course change (#3), from pedagogical strategies.   </a:t>
            </a:r>
          </a:p>
          <a:p>
            <a:endParaRPr lang="en-US" dirty="0"/>
          </a:p>
          <a:p>
            <a:r>
              <a:rPr lang="en-US" dirty="0"/>
              <a:t>These new Course Changes, taken from pp. 78-89 of Galle and </a:t>
            </a:r>
            <a:r>
              <a:rPr lang="en-US" dirty="0" err="1"/>
              <a:t>Domizi</a:t>
            </a:r>
            <a:r>
              <a:rPr lang="en-US" dirty="0"/>
              <a:t> Faculty Learning Communities (2021), which was one of two books emerging from the FLC project run by Georgia’s Board of Regents from 2018-2022.  So each of the changes emerged from one professor’s participation in a learning community at the mentioned university.</a:t>
            </a:r>
          </a:p>
          <a:p>
            <a:r>
              <a:rPr lang="en-US" dirty="0"/>
              <a:t>At edge of a very deep pool filled with new activities, assignments, even new curricular and modal possibilities.</a:t>
            </a:r>
          </a:p>
          <a:p>
            <a:endParaRPr lang="en-US" dirty="0"/>
          </a:p>
          <a:p>
            <a:r>
              <a:rPr lang="en-US" dirty="0"/>
              <a:t>Now, let’s choose ONE of these examples and see what happens when we look at the other topics?  </a:t>
            </a:r>
          </a:p>
        </p:txBody>
      </p:sp>
      <p:sp>
        <p:nvSpPr>
          <p:cNvPr id="4" name="Slide Number Placeholder 3">
            <a:extLst>
              <a:ext uri="{FF2B5EF4-FFF2-40B4-BE49-F238E27FC236}">
                <a16:creationId xmlns:a16="http://schemas.microsoft.com/office/drawing/2014/main" id="{15483DAB-BA6A-BB38-A998-7D44DE8458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68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look at some successful examples of each topic.  NOTE: The examples are on the Regents site for the examples.</a:t>
            </a:r>
          </a:p>
        </p:txBody>
      </p:sp>
      <p:sp>
        <p:nvSpPr>
          <p:cNvPr id="4" name="Slide Number Placeholder 3"/>
          <p:cNvSpPr>
            <a:spLocks noGrp="1"/>
          </p:cNvSpPr>
          <p:nvPr>
            <p:ph type="sldNum" sz="quarter" idx="5"/>
          </p:nvPr>
        </p:nvSpPr>
        <p:spPr/>
        <p:txBody>
          <a:bodyPr/>
          <a:lstStyle/>
          <a:p>
            <a:fld id="{7AAE911E-10C7-44EC-B8E9-14CD4B256C2D}" type="slidenum">
              <a:rPr lang="en-US" smtClean="0"/>
              <a:t>9</a:t>
            </a:fld>
            <a:endParaRPr lang="en-US"/>
          </a:p>
        </p:txBody>
      </p:sp>
    </p:spTree>
    <p:extLst>
      <p:ext uri="{BB962C8B-B14F-4D97-AF65-F5344CB8AC3E}">
        <p14:creationId xmlns:p14="http://schemas.microsoft.com/office/powerpoint/2010/main" val="246230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Widescreen grey">
    <p:spTree>
      <p:nvGrpSpPr>
        <p:cNvPr id="1" name=""/>
        <p:cNvGrpSpPr/>
        <p:nvPr/>
      </p:nvGrpSpPr>
      <p:grpSpPr>
        <a:xfrm>
          <a:off x="0" y="0"/>
          <a:ext cx="0" cy="0"/>
          <a:chOff x="0" y="0"/>
          <a:chExt cx="0" cy="0"/>
        </a:xfrm>
      </p:grpSpPr>
      <p:sp>
        <p:nvSpPr>
          <p:cNvPr id="2" name="Title 1"/>
          <p:cNvSpPr>
            <a:spLocks noGrp="1"/>
          </p:cNvSpPr>
          <p:nvPr>
            <p:ph type="title"/>
          </p:nvPr>
        </p:nvSpPr>
        <p:spPr>
          <a:xfrm>
            <a:off x="628650" y="216712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88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2" y="377889"/>
            <a:ext cx="6863006" cy="1070689"/>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087615" y="1581542"/>
            <a:ext cx="6414198" cy="3089597"/>
          </a:xfrm>
        </p:spPr>
        <p:txBody>
          <a:bodyPr lIns="0" tIns="0" rIns="0" bIns="0">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0"/>
              </a:spcBef>
              <a:spcAft>
                <a:spcPts val="900"/>
              </a:spcAft>
              <a:buFont typeface="Arial" panose="020B0604020202020204" pitchFamily="34" charset="0"/>
              <a:buChar char="•"/>
              <a:defRPr sz="1500"/>
            </a:lvl2pPr>
            <a:lvl3pPr marL="857250" indent="-171450">
              <a:spcBef>
                <a:spcPts val="0"/>
              </a:spcBef>
              <a:spcAft>
                <a:spcPts val="900"/>
              </a:spcAft>
              <a:buFont typeface="Arial" panose="020B0604020202020204" pitchFamily="34" charset="0"/>
              <a:buChar char="•"/>
              <a:defRPr sz="1500"/>
            </a:lvl3pPr>
            <a:lvl4pPr marL="1200150" indent="-171450">
              <a:spcBef>
                <a:spcPts val="0"/>
              </a:spcBef>
              <a:spcAft>
                <a:spcPts val="900"/>
              </a:spcAft>
              <a:buFont typeface="Arial" panose="020B0604020202020204" pitchFamily="34" charset="0"/>
              <a:buChar char="•"/>
              <a:defRPr sz="1500"/>
            </a:lvl4pPr>
            <a:lvl5pPr marL="1543050" indent="-171450">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06435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778524" y="801127"/>
            <a:ext cx="7586954" cy="2011162"/>
          </a:xfrm>
        </p:spPr>
        <p:txBody>
          <a:bodyPr anchor="b"/>
          <a:lstStyle>
            <a:lvl1pPr algn="ctr">
              <a:defRPr>
                <a:solidFill>
                  <a:schemeClr val="bg1"/>
                </a:solidFill>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685800" y="685800"/>
            <a:ext cx="7772400" cy="37719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778524" y="3020286"/>
            <a:ext cx="7586954" cy="1322087"/>
          </a:xfrm>
          <a:prstGeom prst="rect">
            <a:avLst/>
          </a:prstGeom>
        </p:spPr>
        <p:txBody>
          <a:bodyPr anchor="t">
            <a:normAutofit/>
          </a:bodyPr>
          <a:lstStyle>
            <a:lvl1pPr marL="0" indent="0" algn="ctr">
              <a:lnSpc>
                <a:spcPct val="80000"/>
              </a:lnSpc>
              <a:spcBef>
                <a:spcPts val="0"/>
              </a:spcBef>
              <a:buNone/>
              <a:defRPr sz="1500" spc="0" baseline="0">
                <a:solidFill>
                  <a:schemeClr val="bg1"/>
                </a:solidFill>
                <a:latin typeface="+mn-lt"/>
              </a:defRPr>
            </a:lvl1pPr>
          </a:lstStyle>
          <a:p>
            <a:pPr lvl="0"/>
            <a:r>
              <a:rPr lang="en-US"/>
              <a:t>Click to add subtitle</a:t>
            </a:r>
          </a:p>
        </p:txBody>
      </p:sp>
    </p:spTree>
    <p:extLst>
      <p:ext uri="{BB962C8B-B14F-4D97-AF65-F5344CB8AC3E}">
        <p14:creationId xmlns:p14="http://schemas.microsoft.com/office/powerpoint/2010/main" val="412158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101610" y="1543051"/>
            <a:ext cx="3470390"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001139" y="1543051"/>
            <a:ext cx="3457049"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75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57187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101611" y="1543051"/>
            <a:ext cx="2301509" cy="3089597"/>
          </a:xfrm>
        </p:spPr>
        <p:txBody>
          <a:bodyPr lIns="0">
            <a:normAutofit/>
          </a:bodyPr>
          <a:lstStyle>
            <a:lvl1pPr marL="240030" indent="-240030">
              <a:lnSpc>
                <a:spcPct val="100000"/>
              </a:lnSpc>
              <a:spcBef>
                <a:spcPts val="0"/>
              </a:spcBef>
              <a:spcAft>
                <a:spcPts val="900"/>
              </a:spcAft>
              <a:buFont typeface="+mj-lt"/>
              <a:buAutoNum type="arabicPeriod"/>
              <a:defRPr sz="1500"/>
            </a:lvl1pPr>
            <a:lvl2pPr marL="342900" indent="-240030">
              <a:lnSpc>
                <a:spcPct val="100000"/>
              </a:lnSpc>
              <a:spcBef>
                <a:spcPts val="750"/>
              </a:spcBef>
              <a:spcAft>
                <a:spcPts val="900"/>
              </a:spcAft>
              <a:buFont typeface="+mj-lt"/>
              <a:buAutoNum type="alphaLcPeriod"/>
              <a:defRPr sz="1500"/>
            </a:lvl2pPr>
            <a:lvl3pPr marL="685800" indent="-240030">
              <a:spcBef>
                <a:spcPts val="750"/>
              </a:spcBef>
              <a:spcAft>
                <a:spcPts val="900"/>
              </a:spcAft>
              <a:buFont typeface="+mj-lt"/>
              <a:buAutoNum type="arabicParenR"/>
              <a:defRPr sz="1500"/>
            </a:lvl3pPr>
            <a:lvl4pPr marL="1028700" indent="-240030">
              <a:spcBef>
                <a:spcPts val="750"/>
              </a:spcBef>
              <a:spcAft>
                <a:spcPts val="900"/>
              </a:spcAft>
              <a:buFont typeface="+mj-lt"/>
              <a:buAutoNum type="alphaLcParenR"/>
              <a:defRPr sz="1500"/>
            </a:lvl4pPr>
            <a:lvl5pPr marL="1371600" indent="-240030">
              <a:spcBef>
                <a:spcPts val="750"/>
              </a:spcBef>
              <a:spcAft>
                <a:spcPts val="900"/>
              </a:spcAft>
              <a:buFont typeface="+mj-lt"/>
              <a:buAutoNum type="romanLcPeriod"/>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3893796" y="1543051"/>
            <a:ext cx="4564393"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75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07430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127523" y="1546477"/>
            <a:ext cx="3444478" cy="3604022"/>
          </a:xfrm>
        </p:spPr>
        <p:txBody>
          <a:bodyPr>
            <a:normAutofit/>
          </a:bodyPr>
          <a:lstStyle>
            <a:lvl1pPr marL="0" indent="0" algn="ctr">
              <a:buNone/>
              <a:defRPr sz="15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090447" y="1539552"/>
            <a:ext cx="3367740" cy="3600449"/>
          </a:xfrm>
        </p:spPr>
        <p:txBody>
          <a:bodyPr lIns="0">
            <a:normAutofit/>
          </a:bodyPr>
          <a:lstStyle>
            <a:lvl1pPr marL="0" indent="0">
              <a:lnSpc>
                <a:spcPct val="100000"/>
              </a:lnSpc>
              <a:spcBef>
                <a:spcPts val="750"/>
              </a:spcBef>
              <a:spcAft>
                <a:spcPts val="900"/>
              </a:spcAft>
              <a:buNone/>
              <a:defRPr sz="1500"/>
            </a:lvl1pPr>
            <a:lvl2pPr marL="600075" indent="-257175">
              <a:lnSpc>
                <a:spcPct val="100000"/>
              </a:lnSpc>
              <a:spcBef>
                <a:spcPts val="750"/>
              </a:spcBef>
              <a:spcAft>
                <a:spcPts val="900"/>
              </a:spcAft>
              <a:buFont typeface="Arial" panose="020B0604020202020204" pitchFamily="34" charset="0"/>
              <a:buChar char="•"/>
              <a:defRPr sz="1500"/>
            </a:lvl2pPr>
            <a:lvl3pPr marL="942975" indent="-257175">
              <a:spcBef>
                <a:spcPts val="750"/>
              </a:spcBef>
              <a:spcAft>
                <a:spcPts val="900"/>
              </a:spcAft>
              <a:buFont typeface="Arial" panose="020B0604020202020204" pitchFamily="34" charset="0"/>
              <a:buChar char="•"/>
              <a:defRPr sz="1500"/>
            </a:lvl3pPr>
            <a:lvl4pPr marL="1285875" indent="-257175">
              <a:spcBef>
                <a:spcPts val="750"/>
              </a:spcBef>
              <a:spcAft>
                <a:spcPts val="900"/>
              </a:spcAft>
              <a:buFont typeface="Arial" panose="020B0604020202020204" pitchFamily="34" charset="0"/>
              <a:buChar char="•"/>
              <a:defRPr sz="1500"/>
            </a:lvl4pPr>
            <a:lvl5pPr marL="1628775" indent="-257175">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4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101611" y="1543050"/>
            <a:ext cx="2318270" cy="2900654"/>
          </a:xfrm>
        </p:spPr>
        <p:txBody>
          <a:bodyPr lIns="0">
            <a:normAutofit/>
          </a:bodyPr>
          <a:lstStyle>
            <a:lvl1pPr marL="0" indent="0">
              <a:lnSpc>
                <a:spcPct val="100000"/>
              </a:lnSpc>
              <a:spcBef>
                <a:spcPts val="0"/>
              </a:spcBef>
              <a:spcAft>
                <a:spcPts val="900"/>
              </a:spcAft>
              <a:buNone/>
              <a:defRPr sz="1500"/>
            </a:lvl1pPr>
            <a:lvl2pPr marL="600075" indent="-257175">
              <a:lnSpc>
                <a:spcPct val="100000"/>
              </a:lnSpc>
              <a:spcBef>
                <a:spcPts val="0"/>
              </a:spcBef>
              <a:spcAft>
                <a:spcPts val="900"/>
              </a:spcAft>
              <a:buFont typeface="Arial" panose="020B0604020202020204" pitchFamily="34" charset="0"/>
              <a:buChar char="•"/>
              <a:defRPr sz="1500"/>
            </a:lvl2pPr>
            <a:lvl3pPr marL="942975" indent="-257175">
              <a:spcBef>
                <a:spcPts val="0"/>
              </a:spcBef>
              <a:spcAft>
                <a:spcPts val="900"/>
              </a:spcAft>
              <a:buFont typeface="Arial" panose="020B0604020202020204" pitchFamily="34" charset="0"/>
              <a:buChar char="•"/>
              <a:defRPr sz="1500"/>
            </a:lvl3pPr>
            <a:lvl4pPr marL="1285875" indent="-257175">
              <a:spcBef>
                <a:spcPts val="0"/>
              </a:spcBef>
              <a:spcAft>
                <a:spcPts val="900"/>
              </a:spcAft>
              <a:buFont typeface="Arial" panose="020B0604020202020204" pitchFamily="34" charset="0"/>
              <a:buChar char="•"/>
              <a:defRPr sz="1500"/>
            </a:lvl4pPr>
            <a:lvl5pPr marL="1628775" indent="-257175">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3823098" y="1538982"/>
            <a:ext cx="4635103" cy="2900654"/>
          </a:xfrm>
        </p:spPr>
        <p:txBody>
          <a:bodyPr>
            <a:normAutofit/>
          </a:bodyPr>
          <a:lstStyle>
            <a:lvl1pPr>
              <a:defRPr sz="15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70118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101611" y="1550048"/>
            <a:ext cx="4839657" cy="2900654"/>
          </a:xfrm>
        </p:spPr>
        <p:txBody>
          <a:bodyPr lIns="0">
            <a:normAutofit/>
          </a:bodyPr>
          <a:lstStyle>
            <a:lvl1pPr>
              <a:lnSpc>
                <a:spcPct val="100000"/>
              </a:lnSpc>
              <a:spcAft>
                <a:spcPts val="450"/>
              </a:spcAft>
              <a:defRPr sz="1500"/>
            </a:lvl1pPr>
            <a:lvl2pPr>
              <a:lnSpc>
                <a:spcPct val="100000"/>
              </a:lnSpc>
              <a:spcAft>
                <a:spcPts val="450"/>
              </a:spcAft>
              <a:defRPr sz="1500"/>
            </a:lvl2pPr>
            <a:lvl3pPr>
              <a:lnSpc>
                <a:spcPct val="100000"/>
              </a:lnSpc>
              <a:spcBef>
                <a:spcPts val="750"/>
              </a:spcBef>
              <a:spcAft>
                <a:spcPts val="450"/>
              </a:spcAft>
              <a:defRPr sz="1500"/>
            </a:lvl3pPr>
            <a:lvl4pPr>
              <a:lnSpc>
                <a:spcPct val="100000"/>
              </a:lnSpc>
              <a:spcAft>
                <a:spcPts val="900"/>
              </a:spcAft>
              <a:defRPr sz="1500"/>
            </a:lvl4pPr>
            <a:lvl5pP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6126898" y="1550048"/>
            <a:ext cx="2331293" cy="2900654"/>
          </a:xfrm>
        </p:spPr>
        <p:txBody>
          <a:bodyPr lIns="0">
            <a:normAutofit/>
          </a:bodyPr>
          <a:lstStyle>
            <a:lvl1pPr marL="0" indent="0">
              <a:lnSpc>
                <a:spcPct val="100000"/>
              </a:lnSpc>
              <a:spcAft>
                <a:spcPts val="450"/>
              </a:spcAft>
              <a:buNone/>
              <a:defRPr sz="1500"/>
            </a:lvl1pPr>
            <a:lvl2pPr marL="600075" indent="-257175">
              <a:lnSpc>
                <a:spcPct val="100000"/>
              </a:lnSpc>
              <a:spcAft>
                <a:spcPts val="450"/>
              </a:spcAft>
              <a:buFont typeface="Arial" panose="020B0604020202020204" pitchFamily="34" charset="0"/>
              <a:buChar char="•"/>
              <a:defRPr sz="1500"/>
            </a:lvl2pPr>
            <a:lvl3pPr marL="942975" indent="-257175">
              <a:buFont typeface="Arial" panose="020B0604020202020204" pitchFamily="34" charset="0"/>
              <a:buChar char="•"/>
              <a:defRPr sz="1500"/>
            </a:lvl3pPr>
            <a:lvl4pPr marL="1285875" indent="-257175">
              <a:buFont typeface="Arial" panose="020B0604020202020204" pitchFamily="34" charset="0"/>
              <a:buChar char="•"/>
              <a:defRPr sz="1500"/>
            </a:lvl4pPr>
            <a:lvl5pPr marL="1628775" indent="-257175">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5931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115616" y="1543050"/>
            <a:ext cx="7342584" cy="2914650"/>
          </a:xfrm>
        </p:spPr>
        <p:txBody>
          <a:bodyPr>
            <a:normAutofit/>
          </a:bodyPr>
          <a:lstStyle>
            <a:lvl1pPr>
              <a:defRPr sz="1800"/>
            </a:lvl1pPr>
          </a:lstStyle>
          <a:p>
            <a:r>
              <a:rPr lang="en-US"/>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407676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988211" y="517884"/>
            <a:ext cx="3723503" cy="3939817"/>
          </a:xfrm>
        </p:spPr>
        <p:txBody>
          <a:bodyPr anchor="b">
            <a:normAutofit/>
          </a:bodyPr>
          <a:lstStyle>
            <a:lvl1pPr>
              <a:defRPr sz="45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4711715" y="517849"/>
            <a:ext cx="3588279" cy="3939817"/>
          </a:xfrm>
        </p:spPr>
        <p:txBody>
          <a:bodyPr anchor="ctr">
            <a:normAutofit/>
          </a:bodyPr>
          <a:lstStyle>
            <a:lvl1pPr marL="0" indent="0">
              <a:lnSpc>
                <a:spcPct val="100000"/>
              </a:lnSpc>
              <a:spcBef>
                <a:spcPts val="0"/>
              </a:spcBef>
              <a:spcAft>
                <a:spcPts val="900"/>
              </a:spcAft>
              <a:buNone/>
              <a:defRPr sz="1500">
                <a:solidFill>
                  <a:schemeClr val="bg1"/>
                </a:solidFill>
              </a:defRPr>
            </a:lvl1pPr>
            <a:lvl2pPr marL="557213" indent="-214313">
              <a:lnSpc>
                <a:spcPct val="100000"/>
              </a:lnSpc>
              <a:spcBef>
                <a:spcPts val="0"/>
              </a:spcBef>
              <a:spcAft>
                <a:spcPts val="900"/>
              </a:spcAft>
              <a:buFont typeface="Arial" panose="020B0604020202020204" pitchFamily="34" charset="0"/>
              <a:buChar char="•"/>
              <a:defRPr sz="1350">
                <a:solidFill>
                  <a:schemeClr val="bg1"/>
                </a:solidFill>
              </a:defRPr>
            </a:lvl2pPr>
            <a:lvl3pPr marL="900113" indent="-214313">
              <a:lnSpc>
                <a:spcPct val="100000"/>
              </a:lnSpc>
              <a:spcBef>
                <a:spcPts val="0"/>
              </a:spcBef>
              <a:spcAft>
                <a:spcPts val="900"/>
              </a:spcAft>
              <a:buFont typeface="Arial" panose="020B0604020202020204" pitchFamily="34" charset="0"/>
              <a:buChar char="•"/>
              <a:defRPr sz="1200">
                <a:solidFill>
                  <a:schemeClr val="bg1"/>
                </a:solidFill>
              </a:defRPr>
            </a:lvl3pPr>
            <a:lvl4pPr marL="1243013" indent="-214313">
              <a:lnSpc>
                <a:spcPct val="100000"/>
              </a:lnSpc>
              <a:spcBef>
                <a:spcPts val="0"/>
              </a:spcBef>
              <a:spcAft>
                <a:spcPts val="900"/>
              </a:spcAft>
              <a:buFont typeface="Arial" panose="020B0604020202020204" pitchFamily="34" charset="0"/>
              <a:buChar char="•"/>
              <a:defRPr sz="1050">
                <a:solidFill>
                  <a:schemeClr val="bg1"/>
                </a:solidFill>
              </a:defRPr>
            </a:lvl4pPr>
            <a:lvl5pPr marL="1585913" indent="-214313">
              <a:lnSpc>
                <a:spcPct val="100000"/>
              </a:lnSpc>
              <a:spcBef>
                <a:spcPts val="0"/>
              </a:spcBef>
              <a:spcAft>
                <a:spcPts val="900"/>
              </a:spcAft>
              <a:buFont typeface="Arial" panose="020B0604020202020204" pitchFamily="34" charset="0"/>
              <a:buChar char="•"/>
              <a:defRPr sz="105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07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grey">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00151"/>
            <a:ext cx="3657600" cy="325755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25755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323433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489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1454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67200" y="204789"/>
            <a:ext cx="4419600" cy="4195762"/>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690" y="1076327"/>
            <a:ext cx="3008313" cy="3324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257403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988212" y="517884"/>
            <a:ext cx="3889366" cy="3939817"/>
          </a:xfrm>
        </p:spPr>
        <p:txBody>
          <a:bodyPr anchor="b">
            <a:normAutofit/>
          </a:bodyPr>
          <a:lstStyle>
            <a:lvl1pPr>
              <a:defRPr sz="4500">
                <a:solidFill>
                  <a:schemeClr val="bg1"/>
                </a:solidFill>
              </a:defRPr>
            </a:lvl1pPr>
          </a:lstStyle>
          <a:p>
            <a:r>
              <a:rPr lang="en-US"/>
              <a:t>Click to add title</a:t>
            </a:r>
          </a:p>
        </p:txBody>
      </p:sp>
    </p:spTree>
    <p:extLst>
      <p:ext uri="{BB962C8B-B14F-4D97-AF65-F5344CB8AC3E}">
        <p14:creationId xmlns:p14="http://schemas.microsoft.com/office/powerpoint/2010/main" val="34532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091687" y="552837"/>
            <a:ext cx="3480314" cy="4055318"/>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4791346" y="552837"/>
            <a:ext cx="3337284" cy="4055318"/>
          </a:xfrm>
        </p:spPr>
        <p:txBody>
          <a:bodyPr lIns="0" tIns="0" rIns="0" bIns="0" anchor="ctr">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0"/>
              </a:spcBef>
              <a:spcAft>
                <a:spcPts val="900"/>
              </a:spcAft>
              <a:buFont typeface="Arial" panose="020B0604020202020204" pitchFamily="34" charset="0"/>
              <a:buChar char="•"/>
              <a:defRPr sz="1500"/>
            </a:lvl2pPr>
            <a:lvl3pPr marL="857250" indent="-171450">
              <a:spcBef>
                <a:spcPts val="0"/>
              </a:spcBef>
              <a:spcAft>
                <a:spcPts val="900"/>
              </a:spcAft>
              <a:buFont typeface="Arial" panose="020B0604020202020204" pitchFamily="34" charset="0"/>
              <a:buChar char="•"/>
              <a:defRPr sz="1500"/>
            </a:lvl3pPr>
            <a:lvl4pPr marL="1200150" indent="-171450">
              <a:spcBef>
                <a:spcPts val="0"/>
              </a:spcBef>
              <a:spcAft>
                <a:spcPts val="900"/>
              </a:spcAft>
              <a:buFont typeface="Arial" panose="020B0604020202020204" pitchFamily="34" charset="0"/>
              <a:buChar char="•"/>
              <a:defRPr sz="1500"/>
            </a:lvl4pPr>
            <a:lvl5pPr marL="1543050" indent="-171450">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44567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015370" y="958721"/>
            <a:ext cx="3750239" cy="3678106"/>
          </a:xfrm>
        </p:spPr>
        <p:txBody>
          <a:bodyPr anchor="b">
            <a:normAutofit/>
          </a:bodyPr>
          <a:lstStyle>
            <a:lvl1pPr>
              <a:defRPr sz="27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4981627" y="0"/>
            <a:ext cx="3476570" cy="5143499"/>
          </a:xfrm>
        </p:spPr>
        <p:txBody>
          <a:bodyPr>
            <a:normAutofit/>
          </a:bodyPr>
          <a:lstStyle>
            <a:lvl1pPr marL="0" indent="0" algn="ctr">
              <a:buNone/>
              <a:defRPr sz="15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4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015370" y="2631233"/>
            <a:ext cx="7442828" cy="1079072"/>
          </a:xfrm>
        </p:spPr>
        <p:txBody>
          <a:bodyPr anchor="b">
            <a:normAutofit/>
          </a:bodyPr>
          <a:lstStyle>
            <a:lvl1pPr>
              <a:defRPr sz="27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86701" y="0"/>
            <a:ext cx="7771496" cy="2571750"/>
          </a:xfrm>
        </p:spPr>
        <p:txBody>
          <a:bodyPr>
            <a:normAutofit/>
          </a:bodyPr>
          <a:lstStyle>
            <a:lvl1pPr marL="0" indent="0" algn="ctr">
              <a:buNone/>
              <a:defRPr sz="15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015371" y="3921366"/>
            <a:ext cx="7442828" cy="1026192"/>
          </a:xfrm>
          <a:prstGeom prst="rect">
            <a:avLst/>
          </a:prstGeom>
        </p:spPr>
        <p:txBody>
          <a:bodyPr anchor="t">
            <a:normAutofit/>
          </a:bodyPr>
          <a:lstStyle>
            <a:lvl1pPr marL="0" indent="0" algn="l">
              <a:lnSpc>
                <a:spcPct val="80000"/>
              </a:lnSpc>
              <a:spcBef>
                <a:spcPts val="0"/>
              </a:spcBef>
              <a:buNone/>
              <a:defRPr sz="1500" spc="0" baseline="0">
                <a:solidFill>
                  <a:schemeClr val="tx1"/>
                </a:solidFill>
                <a:latin typeface="+mn-lt"/>
              </a:defRPr>
            </a:lvl1pPr>
          </a:lstStyle>
          <a:p>
            <a:pPr lvl="0"/>
            <a:r>
              <a:rPr lang="en-US"/>
              <a:t>Click to add subtitle</a:t>
            </a:r>
          </a:p>
        </p:txBody>
      </p:sp>
    </p:spTree>
    <p:extLst>
      <p:ext uri="{BB962C8B-B14F-4D97-AF65-F5344CB8AC3E}">
        <p14:creationId xmlns:p14="http://schemas.microsoft.com/office/powerpoint/2010/main" val="2685512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descr="usg_logo_black-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52" y="137160"/>
            <a:ext cx="5224059" cy="1186782"/>
          </a:xfrm>
          <a:prstGeom prst="rect">
            <a:avLst/>
          </a:prstGeom>
        </p:spPr>
      </p:pic>
      <p:sp>
        <p:nvSpPr>
          <p:cNvPr id="3" name="Title Placeholder 2"/>
          <p:cNvSpPr>
            <a:spLocks noGrp="1"/>
          </p:cNvSpPr>
          <p:nvPr>
            <p:ph type="title"/>
          </p:nvPr>
        </p:nvSpPr>
        <p:spPr>
          <a:xfrm>
            <a:off x="628650" y="216712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22456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100000">
              <a:schemeClr val="bg1">
                <a:shade val="30000"/>
                <a:satMod val="20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descr="usg_logo_black-0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 y="4476750"/>
            <a:ext cx="2514600" cy="571258"/>
          </a:xfrm>
          <a:prstGeom prst="rect">
            <a:avLst/>
          </a:prstGeom>
        </p:spPr>
      </p:pic>
      <p:sp>
        <p:nvSpPr>
          <p:cNvPr id="4" name="Slide Number Placeholder 3"/>
          <p:cNvSpPr>
            <a:spLocks noGrp="1"/>
          </p:cNvSpPr>
          <p:nvPr>
            <p:ph type="sldNum" sz="quarter" idx="4"/>
          </p:nvPr>
        </p:nvSpPr>
        <p:spPr>
          <a:xfrm>
            <a:off x="8134674" y="4672584"/>
            <a:ext cx="552126" cy="274637"/>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75" b="0" cap="all" spc="113"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75" b="0" cap="all" spc="113"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309103" y="4457701"/>
            <a:ext cx="726737" cy="488934"/>
          </a:xfrm>
          <a:prstGeom prst="rect">
            <a:avLst/>
          </a:prstGeom>
        </p:spPr>
        <p:txBody>
          <a:bodyPr vert="horz" lIns="91440" tIns="45720" rIns="91440" bIns="45720" rtlCol="0" anchor="ctr"/>
          <a:lstStyle>
            <a:lvl1pPr algn="ctr">
              <a:defRPr sz="900" b="1" spc="113"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4213853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ellag55@gmai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jgall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jgalle.com/" TargetMode="External"/><Relationship Id="rId2" Type="http://schemas.openxmlformats.org/officeDocument/2006/relationships/hyperlink" Target="mailto:ellag55@gmail.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laregents.edu/meauxmentum-scholar-resource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015370" y="396380"/>
            <a:ext cx="3750239" cy="4240447"/>
          </a:xfrm>
        </p:spPr>
        <p:txBody>
          <a:bodyPr>
            <a:normAutofit/>
          </a:bodyPr>
          <a:lstStyle/>
          <a:p>
            <a:br>
              <a:rPr lang="en-US"/>
            </a:br>
            <a:br>
              <a:rPr lang="en-US"/>
            </a:br>
            <a:br>
              <a:rPr lang="en-US"/>
            </a:br>
            <a:br>
              <a:rPr lang="en-US"/>
            </a:br>
            <a:br>
              <a:rPr lang="en-US"/>
            </a:br>
            <a:br>
              <a:rPr lang="en-US"/>
            </a:br>
            <a:br>
              <a:rPr lang="en-US"/>
            </a:br>
            <a:br>
              <a:rPr lang="en-US"/>
            </a:br>
            <a:br>
              <a:rPr lang="en-US" sz="2025">
                <a:solidFill>
                  <a:prstClr val="black"/>
                </a:solidFill>
                <a:latin typeface="Tisa Offc Serif Pro"/>
              </a:rPr>
            </a:br>
            <a:endParaRPr lang="en-US"/>
          </a:p>
        </p:txBody>
      </p:sp>
      <p:pic>
        <p:nvPicPr>
          <p:cNvPr id="8" name="Picture 7">
            <a:extLst>
              <a:ext uri="{FF2B5EF4-FFF2-40B4-BE49-F238E27FC236}">
                <a16:creationId xmlns:a16="http://schemas.microsoft.com/office/drawing/2014/main" id="{B99CC631-1FD9-E7C8-5448-BF6415EF9317}"/>
              </a:ext>
            </a:extLst>
          </p:cNvPr>
          <p:cNvPicPr>
            <a:picLocks noChangeAspect="1"/>
          </p:cNvPicPr>
          <p:nvPr/>
        </p:nvPicPr>
        <p:blipFill>
          <a:blip r:embed="rId3"/>
          <a:srcRect/>
          <a:stretch/>
        </p:blipFill>
        <p:spPr>
          <a:xfrm>
            <a:off x="1112362" y="255494"/>
            <a:ext cx="3352179" cy="4679577"/>
          </a:xfrm>
          <a:prstGeom prst="rect">
            <a:avLst/>
          </a:prstGeom>
        </p:spPr>
      </p:pic>
      <p:sp>
        <p:nvSpPr>
          <p:cNvPr id="5" name="Picture Placeholder 4">
            <a:extLst>
              <a:ext uri="{FF2B5EF4-FFF2-40B4-BE49-F238E27FC236}">
                <a16:creationId xmlns:a16="http://schemas.microsoft.com/office/drawing/2014/main" id="{982DA8CF-90FC-5208-3533-EAF7859EDCAB}"/>
              </a:ext>
            </a:extLst>
          </p:cNvPr>
          <p:cNvSpPr>
            <a:spLocks noGrp="1"/>
          </p:cNvSpPr>
          <p:nvPr>
            <p:ph type="pic" sz="quarter" idx="13"/>
          </p:nvPr>
        </p:nvSpPr>
        <p:spPr>
          <a:xfrm>
            <a:off x="4765608" y="0"/>
            <a:ext cx="4378391" cy="5143499"/>
          </a:xfrm>
        </p:spPr>
        <p:txBody>
          <a:bodyPr/>
          <a:lstStyle/>
          <a:p>
            <a:endParaRPr lang="en-US" dirty="0"/>
          </a:p>
        </p:txBody>
      </p:sp>
      <p:sp>
        <p:nvSpPr>
          <p:cNvPr id="7" name="TextBox 6">
            <a:extLst>
              <a:ext uri="{FF2B5EF4-FFF2-40B4-BE49-F238E27FC236}">
                <a16:creationId xmlns:a16="http://schemas.microsoft.com/office/drawing/2014/main" id="{2ACDFB43-DB9F-D901-5F87-F819179713E5}"/>
              </a:ext>
            </a:extLst>
          </p:cNvPr>
          <p:cNvSpPr txBox="1"/>
          <p:nvPr/>
        </p:nvSpPr>
        <p:spPr>
          <a:xfrm>
            <a:off x="4765607" y="694932"/>
            <a:ext cx="4231850" cy="646331"/>
          </a:xfrm>
          <a:prstGeom prst="rect">
            <a:avLst/>
          </a:prstGeom>
          <a:noFill/>
        </p:spPr>
        <p:txBody>
          <a:bodyPr wrap="square">
            <a:spAutoFit/>
          </a:bodyPr>
          <a:lstStyle/>
          <a:p>
            <a:r>
              <a:rPr lang="en-US" dirty="0"/>
              <a:t>David Kolb (1993), ‘Reflection is integral to learning’ </a:t>
            </a:r>
          </a:p>
        </p:txBody>
      </p:sp>
      <p:sp>
        <p:nvSpPr>
          <p:cNvPr id="9" name="TextBox 8">
            <a:extLst>
              <a:ext uri="{FF2B5EF4-FFF2-40B4-BE49-F238E27FC236}">
                <a16:creationId xmlns:a16="http://schemas.microsoft.com/office/drawing/2014/main" id="{5B7110AB-B395-EF6C-E62E-6875EA0E962E}"/>
              </a:ext>
            </a:extLst>
          </p:cNvPr>
          <p:cNvSpPr txBox="1"/>
          <p:nvPr/>
        </p:nvSpPr>
        <p:spPr>
          <a:xfrm>
            <a:off x="4765607" y="2036195"/>
            <a:ext cx="4231850" cy="369332"/>
          </a:xfrm>
          <a:prstGeom prst="rect">
            <a:avLst/>
          </a:prstGeom>
          <a:noFill/>
        </p:spPr>
        <p:txBody>
          <a:bodyPr wrap="square" rtlCol="0">
            <a:spAutoFit/>
          </a:bodyPr>
          <a:lstStyle/>
          <a:p>
            <a:r>
              <a:rPr lang="en-US" dirty="0"/>
              <a:t>Laura Rendon, contemplative pedagogy</a:t>
            </a:r>
          </a:p>
        </p:txBody>
      </p:sp>
      <p:sp>
        <p:nvSpPr>
          <p:cNvPr id="10" name="TextBox 9">
            <a:extLst>
              <a:ext uri="{FF2B5EF4-FFF2-40B4-BE49-F238E27FC236}">
                <a16:creationId xmlns:a16="http://schemas.microsoft.com/office/drawing/2014/main" id="{D980B872-ECB2-B0F3-E922-E61ADD4B475F}"/>
              </a:ext>
            </a:extLst>
          </p:cNvPr>
          <p:cNvSpPr txBox="1"/>
          <p:nvPr/>
        </p:nvSpPr>
        <p:spPr>
          <a:xfrm>
            <a:off x="4862601" y="3248239"/>
            <a:ext cx="4134856" cy="1200329"/>
          </a:xfrm>
          <a:prstGeom prst="rect">
            <a:avLst/>
          </a:prstGeom>
          <a:noFill/>
        </p:spPr>
        <p:txBody>
          <a:bodyPr wrap="square" rtlCol="0">
            <a:spAutoFit/>
          </a:bodyPr>
          <a:lstStyle/>
          <a:p>
            <a:r>
              <a:rPr lang="en-US" dirty="0"/>
              <a:t>Reflection adds the ‘what I have learned’ to the experience, or ‘how this can change or improve my practice’</a:t>
            </a:r>
          </a:p>
        </p:txBody>
      </p:sp>
    </p:spTree>
    <p:extLst>
      <p:ext uri="{BB962C8B-B14F-4D97-AF65-F5344CB8AC3E}">
        <p14:creationId xmlns:p14="http://schemas.microsoft.com/office/powerpoint/2010/main" val="37521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179454-30CD-28E8-8812-D658BC92F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A1734-A182-45DE-6BC4-AEACD6A35B36}"/>
              </a:ext>
            </a:extLst>
          </p:cNvPr>
          <p:cNvSpPr>
            <a:spLocks noGrp="1"/>
          </p:cNvSpPr>
          <p:nvPr>
            <p:ph type="title"/>
          </p:nvPr>
        </p:nvSpPr>
        <p:spPr>
          <a:xfrm>
            <a:off x="1219200" y="196280"/>
            <a:ext cx="7467600" cy="527346"/>
          </a:xfrm>
        </p:spPr>
        <p:txBody>
          <a:bodyPr>
            <a:normAutofit/>
          </a:bodyPr>
          <a:lstStyle/>
          <a:p>
            <a:r>
              <a:rPr lang="en-US" sz="2400" dirty="0"/>
              <a:t>Unpacking the Topics</a:t>
            </a:r>
          </a:p>
        </p:txBody>
      </p:sp>
      <p:sp>
        <p:nvSpPr>
          <p:cNvPr id="4" name="Slide Number Placeholder 3">
            <a:extLst>
              <a:ext uri="{FF2B5EF4-FFF2-40B4-BE49-F238E27FC236}">
                <a16:creationId xmlns:a16="http://schemas.microsoft.com/office/drawing/2014/main" id="{58F2C523-BCF2-B4AD-EC4A-002230DCAFDA}"/>
              </a:ext>
            </a:extLst>
          </p:cNvPr>
          <p:cNvSpPr>
            <a:spLocks noGrp="1"/>
          </p:cNvSpPr>
          <p:nvPr>
            <p:ph type="sldNum" sz="quarter" idx="10"/>
          </p:nvPr>
        </p:nvSpPr>
        <p:spPr/>
        <p:txBody>
          <a:bodyPr/>
          <a:lstStyle/>
          <a:p>
            <a:fld id="{64336152-522D-534E-A387-BE770A7CAF94}" type="slidenum">
              <a:rPr lang="en-US" smtClean="0"/>
              <a:pPr/>
              <a:t>10</a:t>
            </a:fld>
            <a:endParaRPr lang="en-US"/>
          </a:p>
        </p:txBody>
      </p:sp>
      <p:sp>
        <p:nvSpPr>
          <p:cNvPr id="6" name="Content Placeholder 5">
            <a:extLst>
              <a:ext uri="{FF2B5EF4-FFF2-40B4-BE49-F238E27FC236}">
                <a16:creationId xmlns:a16="http://schemas.microsoft.com/office/drawing/2014/main" id="{A375366E-092A-63AE-5A77-3B36AE82BAC7}"/>
              </a:ext>
            </a:extLst>
          </p:cNvPr>
          <p:cNvSpPr>
            <a:spLocks noGrp="1"/>
          </p:cNvSpPr>
          <p:nvPr>
            <p:ph idx="1"/>
          </p:nvPr>
        </p:nvSpPr>
        <p:spPr>
          <a:xfrm>
            <a:off x="1219200" y="723626"/>
            <a:ext cx="7467600" cy="3948958"/>
          </a:xfrm>
        </p:spPr>
        <p:txBody>
          <a:bodyPr>
            <a:normAutofit/>
          </a:bodyPr>
          <a:lstStyle/>
          <a:p>
            <a:r>
              <a:rPr lang="en-US" dirty="0"/>
              <a:t>The Change</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50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--Holmes (Writing Intensive </a:t>
            </a:r>
            <a:r>
              <a:rPr kumimoji="0" lang="en-US" sz="150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assn</a:t>
            </a:r>
            <a:r>
              <a:rPr kumimoji="0" lang="en-US" sz="150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Community based project with nonprofit, site visit to legislature to observe, producing a persuasive letter/paper designed to support effort of nonprofit.</a:t>
            </a:r>
          </a:p>
          <a:p>
            <a:r>
              <a:rPr lang="en-US" dirty="0"/>
              <a:t>The Goal of the Change</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Typically, the goal of the change is to remedy a stumbling point for students, deepen learning of critical materials, or another challenge. Or as Holmes did: </a:t>
            </a: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mn-ea"/>
                <a:cs typeface="Times New Roman" panose="02020603050405020304" pitchFamily="18" charset="0"/>
              </a:rPr>
              <a:t>Holmes created an entirely experiential learning project out of her persuasive writing course. </a:t>
            </a: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6248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DE0084-69AF-C745-CCB6-4D0EB7EC2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FC85C-8B04-CE16-E216-00E65E33E369}"/>
              </a:ext>
            </a:extLst>
          </p:cNvPr>
          <p:cNvSpPr>
            <a:spLocks noGrp="1"/>
          </p:cNvSpPr>
          <p:nvPr>
            <p:ph type="title"/>
          </p:nvPr>
        </p:nvSpPr>
        <p:spPr>
          <a:xfrm>
            <a:off x="1219200" y="196280"/>
            <a:ext cx="7467600" cy="527346"/>
          </a:xfrm>
        </p:spPr>
        <p:txBody>
          <a:bodyPr>
            <a:normAutofit/>
          </a:bodyPr>
          <a:lstStyle/>
          <a:p>
            <a:r>
              <a:rPr lang="en-US" sz="2400" dirty="0"/>
              <a:t>Unpacking the Topics</a:t>
            </a:r>
          </a:p>
        </p:txBody>
      </p:sp>
      <p:sp>
        <p:nvSpPr>
          <p:cNvPr id="4" name="Slide Number Placeholder 3">
            <a:extLst>
              <a:ext uri="{FF2B5EF4-FFF2-40B4-BE49-F238E27FC236}">
                <a16:creationId xmlns:a16="http://schemas.microsoft.com/office/drawing/2014/main" id="{7BB4BBE6-C3D8-013B-E2B2-4317D437CBB8}"/>
              </a:ext>
            </a:extLst>
          </p:cNvPr>
          <p:cNvSpPr>
            <a:spLocks noGrp="1"/>
          </p:cNvSpPr>
          <p:nvPr>
            <p:ph type="sldNum" sz="quarter" idx="10"/>
          </p:nvPr>
        </p:nvSpPr>
        <p:spPr/>
        <p:txBody>
          <a:bodyPr/>
          <a:lstStyle/>
          <a:p>
            <a:fld id="{64336152-522D-534E-A387-BE770A7CAF94}" type="slidenum">
              <a:rPr lang="en-US" smtClean="0"/>
              <a:pPr/>
              <a:t>11</a:t>
            </a:fld>
            <a:endParaRPr lang="en-US"/>
          </a:p>
        </p:txBody>
      </p:sp>
      <p:sp>
        <p:nvSpPr>
          <p:cNvPr id="6" name="Content Placeholder 5">
            <a:extLst>
              <a:ext uri="{FF2B5EF4-FFF2-40B4-BE49-F238E27FC236}">
                <a16:creationId xmlns:a16="http://schemas.microsoft.com/office/drawing/2014/main" id="{E2871116-5637-8A0A-D36D-E49B229D2FF5}"/>
              </a:ext>
            </a:extLst>
          </p:cNvPr>
          <p:cNvSpPr>
            <a:spLocks noGrp="1"/>
          </p:cNvSpPr>
          <p:nvPr>
            <p:ph idx="1"/>
          </p:nvPr>
        </p:nvSpPr>
        <p:spPr>
          <a:xfrm>
            <a:off x="1219200" y="723626"/>
            <a:ext cx="7467600" cy="3948958"/>
          </a:xfrm>
        </p:spPr>
        <p:txBody>
          <a:bodyPr>
            <a:normAutofit/>
          </a:bodyPr>
          <a:lstStyle/>
          <a:p>
            <a:r>
              <a:rPr lang="en-US" dirty="0"/>
              <a:t>Meet expectations</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Rarely are professors perfectly happy nor do they remain as amazed as they were in first applications. Hence, course change is iterative but progress is generally clear.</a:t>
            </a:r>
          </a:p>
          <a:p>
            <a:r>
              <a:rPr lang="en-US" dirty="0"/>
              <a:t>Outcome of change for students</a:t>
            </a: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data can be quantifiable or qualitative, so specified in some chart or could be a narrative of impact by interviewing students. Or anticipated </a:t>
            </a:r>
            <a:r>
              <a:rPr lang="en-US" sz="15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impact if necessary.</a:t>
            </a: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entury Gothic"/>
                <a:ea typeface="+mn-ea"/>
              </a:rPr>
              <a:t>Retain, do differently</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Most answers here show analysis of the course change impact on students and include one or more modifications for succeeding courses or semesters.  See note above.</a:t>
            </a:r>
          </a:p>
          <a:p>
            <a:pPr marL="0" indent="0">
              <a:buNone/>
            </a:pPr>
            <a:endParaRPr lang="en-US" dirty="0"/>
          </a:p>
        </p:txBody>
      </p:sp>
    </p:spTree>
    <p:extLst>
      <p:ext uri="{BB962C8B-B14F-4D97-AF65-F5344CB8AC3E}">
        <p14:creationId xmlns:p14="http://schemas.microsoft.com/office/powerpoint/2010/main" val="255021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08F740B2-08D6-1912-21ED-CF9863F24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8BE47-CD67-96D2-55CE-A72338A9F090}"/>
              </a:ext>
            </a:extLst>
          </p:cNvPr>
          <p:cNvSpPr>
            <a:spLocks noGrp="1"/>
          </p:cNvSpPr>
          <p:nvPr>
            <p:ph type="title"/>
          </p:nvPr>
        </p:nvSpPr>
        <p:spPr>
          <a:xfrm>
            <a:off x="1101611" y="313881"/>
            <a:ext cx="7209782" cy="381063"/>
          </a:xfrm>
        </p:spPr>
        <p:txBody>
          <a:bodyPr>
            <a:normAutofit fontScale="90000"/>
          </a:bodyPr>
          <a:lstStyle/>
          <a:p>
            <a:pPr algn="ctr"/>
            <a:r>
              <a:rPr lang="en-ZA" dirty="0"/>
              <a:t> Final Topic:  Impact of FLC on my teaching</a:t>
            </a:r>
          </a:p>
        </p:txBody>
      </p:sp>
      <p:sp>
        <p:nvSpPr>
          <p:cNvPr id="3" name="Content Placeholder 2">
            <a:extLst>
              <a:ext uri="{FF2B5EF4-FFF2-40B4-BE49-F238E27FC236}">
                <a16:creationId xmlns:a16="http://schemas.microsoft.com/office/drawing/2014/main" id="{A56A373E-B850-48A1-605C-951C601B9A24}"/>
              </a:ext>
            </a:extLst>
          </p:cNvPr>
          <p:cNvSpPr>
            <a:spLocks noGrp="1"/>
          </p:cNvSpPr>
          <p:nvPr>
            <p:ph sz="quarter" idx="12"/>
          </p:nvPr>
        </p:nvSpPr>
        <p:spPr>
          <a:xfrm>
            <a:off x="1364104" y="766689"/>
            <a:ext cx="7209781" cy="4062929"/>
          </a:xfrm>
        </p:spPr>
        <p:txBody>
          <a:bodyPr>
            <a:normAutofit fontScale="85000" lnSpcReduction="10000"/>
          </a:bodyPr>
          <a:lstStyle/>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a:t>
            </a:r>
            <a:r>
              <a:rPr lang="en-US" sz="2000" b="1" kern="100" dirty="0">
                <a:latin typeface="Aptos" panose="020B0004020202020204" pitchFamily="34" charset="0"/>
                <a:ea typeface="Aptos" panose="020B0004020202020204" pitchFamily="34" charset="0"/>
                <a:cs typeface="Times New Roman" panose="02020603050405020304" pitchFamily="18" charset="0"/>
              </a:rPr>
              <a:t>Holmes: Several participants are coauthoring a book chapter with me, and I’m excited to further reflect on our experiences through that scholarly contribution. </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--the most impactful prof dev [program] in my teaching at Ga Tech</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--Several of us are presenting at conference in the fall. </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--Totally redesigned not just the course I based the course change on but all of them</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--My two years as a Learning Scholar have led to new opportunities in my institution.</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--I am finally getting closer to seeing the potential of my students realized.</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 --Inviting students to contribute to course materials has been an amazing change.</a:t>
            </a:r>
          </a:p>
          <a:p>
            <a:pPr marL="0" indent="0">
              <a:lnSpc>
                <a:spcPct val="107000"/>
              </a:lnSpc>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--Want to thank the USG for supporting us through this program.</a:t>
            </a: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555885E-D03F-5DA2-5786-6279893B09F1}"/>
              </a:ext>
            </a:extLst>
          </p:cNvPr>
          <p:cNvSpPr>
            <a:spLocks noGrp="1"/>
          </p:cNvSpPr>
          <p:nvPr>
            <p:ph type="sldNum" sz="quarter" idx="15"/>
          </p:nvPr>
        </p:nvSpPr>
        <p:spPr/>
        <p:txBody>
          <a:bodyPr/>
          <a:lstStyle/>
          <a:p>
            <a:pPr defTabSz="685800"/>
            <a:fld id="{18D65601-5AE2-46FC-B138-694DDD2B510D}" type="slidenum">
              <a:rPr lang="en-US">
                <a:solidFill>
                  <a:prstClr val="black"/>
                </a:solidFill>
                <a:latin typeface="Univers Light"/>
              </a:rPr>
              <a:pPr defTabSz="685800"/>
              <a:t>12</a:t>
            </a:fld>
            <a:endParaRPr lang="en-US">
              <a:solidFill>
                <a:prstClr val="black"/>
              </a:solidFill>
              <a:latin typeface="Univers Light"/>
            </a:endParaRPr>
          </a:p>
        </p:txBody>
      </p:sp>
    </p:spTree>
    <p:extLst>
      <p:ext uri="{BB962C8B-B14F-4D97-AF65-F5344CB8AC3E}">
        <p14:creationId xmlns:p14="http://schemas.microsoft.com/office/powerpoint/2010/main" val="13243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1FB38D-3857-9F08-86E7-E981C7FC2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6F12F-4028-0FBE-09DF-C0535541F222}"/>
              </a:ext>
            </a:extLst>
          </p:cNvPr>
          <p:cNvSpPr>
            <a:spLocks noGrp="1"/>
          </p:cNvSpPr>
          <p:nvPr>
            <p:ph type="title"/>
          </p:nvPr>
        </p:nvSpPr>
        <p:spPr>
          <a:xfrm>
            <a:off x="1219200" y="205979"/>
            <a:ext cx="7467600" cy="505445"/>
          </a:xfrm>
        </p:spPr>
        <p:txBody>
          <a:bodyPr anchor="ctr">
            <a:normAutofit fontScale="90000"/>
          </a:bodyPr>
          <a:lstStyle/>
          <a:p>
            <a:r>
              <a:rPr lang="en-US" dirty="0"/>
              <a:t>II. Planning, Writing, Sharing</a:t>
            </a:r>
          </a:p>
        </p:txBody>
      </p:sp>
      <p:sp>
        <p:nvSpPr>
          <p:cNvPr id="3" name="Content Placeholder 2">
            <a:extLst>
              <a:ext uri="{FF2B5EF4-FFF2-40B4-BE49-F238E27FC236}">
                <a16:creationId xmlns:a16="http://schemas.microsoft.com/office/drawing/2014/main" id="{4F6854FC-FE27-67AF-1321-6D4DC214B1FA}"/>
              </a:ext>
            </a:extLst>
          </p:cNvPr>
          <p:cNvSpPr>
            <a:spLocks noGrp="1"/>
          </p:cNvSpPr>
          <p:nvPr>
            <p:ph sz="half" idx="2"/>
          </p:nvPr>
        </p:nvSpPr>
        <p:spPr>
          <a:xfrm>
            <a:off x="4486656" y="914401"/>
            <a:ext cx="4332224" cy="3842793"/>
          </a:xfrm>
        </p:spPr>
        <p:txBody>
          <a:bodyPr>
            <a:normAutofit/>
          </a:bodyPr>
          <a:lstStyle/>
          <a:p>
            <a:pPr>
              <a:lnSpc>
                <a:spcPct val="90000"/>
              </a:lnSpc>
            </a:pPr>
            <a:r>
              <a:rPr lang="en-US" sz="2000" dirty="0"/>
              <a:t>10 minutes planning time. Your course change as basis, organize the 8 topics into outline. Add placeholder for intro, thesis, and conclusion. </a:t>
            </a:r>
          </a:p>
          <a:p>
            <a:pPr>
              <a:lnSpc>
                <a:spcPct val="90000"/>
              </a:lnSpc>
            </a:pPr>
            <a:r>
              <a:rPr lang="en-US" sz="2000" dirty="0"/>
              <a:t>15-20 minutes writing time for details and to address topics unaddressed.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rPr>
              <a:t>15-20 minutes sharing with a colleague.  What do you envision? Here are my questions. Report to</a:t>
            </a:r>
            <a:r>
              <a:rPr kumimoji="0" lang="en-US" sz="2000" b="0" i="0" u="none" strike="noStrike" kern="1200" cap="none" spc="0" normalizeH="0" noProof="0" dirty="0">
                <a:ln>
                  <a:noFill/>
                </a:ln>
                <a:solidFill>
                  <a:prstClr val="black"/>
                </a:solidFill>
                <a:effectLst/>
                <a:uLnTx/>
                <a:uFillTx/>
                <a:latin typeface="Century Gothic"/>
                <a:ea typeface="+mn-ea"/>
              </a:rPr>
              <a:t> full group.</a:t>
            </a:r>
            <a:endParaRPr kumimoji="0" lang="en-US" sz="2000" b="0" i="0" u="none" strike="noStrike" kern="1200" cap="none" spc="0" normalizeH="0" baseline="0" noProof="0" dirty="0">
              <a:ln>
                <a:noFill/>
              </a:ln>
              <a:solidFill>
                <a:prstClr val="black"/>
              </a:solidFill>
              <a:effectLst/>
              <a:uLnTx/>
              <a:uFillTx/>
              <a:latin typeface="Century Gothic"/>
              <a:ea typeface="+mn-ea"/>
            </a:endParaRPr>
          </a:p>
          <a:p>
            <a:pPr>
              <a:lnSpc>
                <a:spcPct val="90000"/>
              </a:lnSpc>
            </a:pPr>
            <a:endParaRPr lang="en-US" sz="2000" dirty="0"/>
          </a:p>
          <a:p>
            <a:pPr marL="0" indent="0">
              <a:lnSpc>
                <a:spcPct val="90000"/>
              </a:lnSpc>
              <a:buNone/>
            </a:pPr>
            <a:endParaRPr lang="en-US" sz="2000" dirty="0"/>
          </a:p>
          <a:p>
            <a:pPr>
              <a:lnSpc>
                <a:spcPct val="90000"/>
              </a:lnSpc>
            </a:pPr>
            <a:endParaRPr lang="en-US" sz="2000" dirty="0"/>
          </a:p>
          <a:p>
            <a:pPr>
              <a:lnSpc>
                <a:spcPct val="90000"/>
              </a:lnSpc>
            </a:pPr>
            <a:endParaRPr lang="en-US" sz="2000" dirty="0"/>
          </a:p>
        </p:txBody>
      </p:sp>
      <p:sp>
        <p:nvSpPr>
          <p:cNvPr id="4" name="Slide Number Placeholder 3">
            <a:extLst>
              <a:ext uri="{FF2B5EF4-FFF2-40B4-BE49-F238E27FC236}">
                <a16:creationId xmlns:a16="http://schemas.microsoft.com/office/drawing/2014/main" id="{484498B6-7A8E-2663-EA6B-89B6CD847930}"/>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13</a:t>
            </a:fld>
            <a:endParaRPr lang="en-US"/>
          </a:p>
        </p:txBody>
      </p:sp>
      <p:pic>
        <p:nvPicPr>
          <p:cNvPr id="10" name="Content Placeholder 9">
            <a:extLst>
              <a:ext uri="{FF2B5EF4-FFF2-40B4-BE49-F238E27FC236}">
                <a16:creationId xmlns:a16="http://schemas.microsoft.com/office/drawing/2014/main" id="{6D2FD059-B9F1-F909-6506-A75BF17F17A2}"/>
              </a:ext>
            </a:extLst>
          </p:cNvPr>
          <p:cNvPicPr>
            <a:picLocks noGrp="1" noChangeAspect="1"/>
          </p:cNvPicPr>
          <p:nvPr>
            <p:ph sz="half" idx="1"/>
          </p:nvPr>
        </p:nvPicPr>
        <p:blipFill>
          <a:blip r:embed="rId3"/>
          <a:stretch>
            <a:fillRect/>
          </a:stretch>
        </p:blipFill>
        <p:spPr>
          <a:xfrm>
            <a:off x="680720" y="1129477"/>
            <a:ext cx="3505200" cy="3125053"/>
          </a:xfrm>
          <a:prstGeom prst="rect">
            <a:avLst/>
          </a:prstGeom>
        </p:spPr>
      </p:pic>
    </p:spTree>
    <p:extLst>
      <p:ext uri="{BB962C8B-B14F-4D97-AF65-F5344CB8AC3E}">
        <p14:creationId xmlns:p14="http://schemas.microsoft.com/office/powerpoint/2010/main" val="8584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E0D875-0ABF-6705-1109-F095F73C5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BB14A-771E-7229-A1F4-9550A8E7268F}"/>
              </a:ext>
            </a:extLst>
          </p:cNvPr>
          <p:cNvSpPr>
            <a:spLocks noGrp="1"/>
          </p:cNvSpPr>
          <p:nvPr>
            <p:ph type="title"/>
          </p:nvPr>
        </p:nvSpPr>
        <p:spPr>
          <a:xfrm>
            <a:off x="1792288" y="3600450"/>
            <a:ext cx="5486400" cy="751113"/>
          </a:xfrm>
        </p:spPr>
        <p:txBody>
          <a:bodyPr anchor="b">
            <a:normAutofit/>
          </a:bodyPr>
          <a:lstStyle/>
          <a:p>
            <a:pPr algn="ctr"/>
            <a:r>
              <a:rPr lang="en-US" sz="2400" b="0" dirty="0"/>
              <a:t>Planning, Writing,</a:t>
            </a:r>
            <a:r>
              <a:rPr lang="en-US" sz="2400" dirty="0"/>
              <a:t> </a:t>
            </a:r>
            <a:r>
              <a:rPr lang="en-US" sz="2400" b="1" dirty="0"/>
              <a:t>Sharing</a:t>
            </a:r>
            <a:r>
              <a:rPr lang="en-US" sz="2400" dirty="0"/>
              <a:t>   </a:t>
            </a:r>
          </a:p>
        </p:txBody>
      </p:sp>
      <p:pic>
        <p:nvPicPr>
          <p:cNvPr id="5" name="Picture 4" descr="A couple of men sitting at a table&#10;&#10;AI-generated content may be incorrect.">
            <a:extLst>
              <a:ext uri="{FF2B5EF4-FFF2-40B4-BE49-F238E27FC236}">
                <a16:creationId xmlns:a16="http://schemas.microsoft.com/office/drawing/2014/main" id="{0A124C96-CB2C-1F28-F6A0-5BB90B4983F0}"/>
              </a:ext>
            </a:extLst>
          </p:cNvPr>
          <p:cNvPicPr>
            <a:picLocks noChangeAspect="1"/>
          </p:cNvPicPr>
          <p:nvPr/>
        </p:nvPicPr>
        <p:blipFill>
          <a:blip r:embed="rId3"/>
          <a:srcRect b="21603"/>
          <a:stretch/>
        </p:blipFill>
        <p:spPr>
          <a:xfrm>
            <a:off x="1792288" y="459581"/>
            <a:ext cx="5486400" cy="3086100"/>
          </a:xfrm>
          <a:prstGeom prst="rect">
            <a:avLst/>
          </a:prstGeom>
          <a:noFill/>
        </p:spPr>
      </p:pic>
      <p:sp>
        <p:nvSpPr>
          <p:cNvPr id="6" name="Content Placeholder 5">
            <a:extLst>
              <a:ext uri="{FF2B5EF4-FFF2-40B4-BE49-F238E27FC236}">
                <a16:creationId xmlns:a16="http://schemas.microsoft.com/office/drawing/2014/main" id="{A370D4C7-3046-425E-2393-CF1E647C8A77}"/>
              </a:ext>
            </a:extLst>
          </p:cNvPr>
          <p:cNvSpPr>
            <a:spLocks noGrp="1"/>
          </p:cNvSpPr>
          <p:nvPr>
            <p:ph type="body" sz="half" idx="2"/>
          </p:nvPr>
        </p:nvSpPr>
        <p:spPr>
          <a:xfrm>
            <a:off x="1792288" y="4025504"/>
            <a:ext cx="5486400" cy="489347"/>
          </a:xfrm>
        </p:spPr>
        <p:txBody>
          <a:bodyPr>
            <a:normAutofit/>
          </a:bodyPr>
          <a:lstStyle/>
          <a:p>
            <a:endParaRPr lang="en-US" dirty="0"/>
          </a:p>
        </p:txBody>
      </p:sp>
      <p:sp>
        <p:nvSpPr>
          <p:cNvPr id="4" name="Slide Number Placeholder 3">
            <a:extLst>
              <a:ext uri="{FF2B5EF4-FFF2-40B4-BE49-F238E27FC236}">
                <a16:creationId xmlns:a16="http://schemas.microsoft.com/office/drawing/2014/main" id="{439BD89F-131F-0A3E-F54C-5E15F51FF8DB}"/>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14</a:t>
            </a:fld>
            <a:endParaRPr lang="en-US"/>
          </a:p>
        </p:txBody>
      </p:sp>
    </p:spTree>
    <p:extLst>
      <p:ext uri="{BB962C8B-B14F-4D97-AF65-F5344CB8AC3E}">
        <p14:creationId xmlns:p14="http://schemas.microsoft.com/office/powerpoint/2010/main" val="16001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D1EC2B-67CC-8406-441F-C4F1D8D45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DA5ED-AA55-26E2-39E1-F7E55D59DEDF}"/>
              </a:ext>
            </a:extLst>
          </p:cNvPr>
          <p:cNvSpPr>
            <a:spLocks noGrp="1"/>
          </p:cNvSpPr>
          <p:nvPr>
            <p:ph type="title"/>
          </p:nvPr>
        </p:nvSpPr>
        <p:spPr>
          <a:xfrm>
            <a:off x="1219200" y="205979"/>
            <a:ext cx="7467600" cy="505445"/>
          </a:xfrm>
        </p:spPr>
        <p:txBody>
          <a:bodyPr anchor="ctr">
            <a:normAutofit fontScale="90000"/>
          </a:bodyPr>
          <a:lstStyle/>
          <a:p>
            <a:r>
              <a:rPr lang="en-US" dirty="0"/>
              <a:t>III. Contributions of FLC Members</a:t>
            </a:r>
          </a:p>
        </p:txBody>
      </p:sp>
      <p:pic>
        <p:nvPicPr>
          <p:cNvPr id="8" name="Content Placeholder 7" descr="A person giving a presentation to a group of people&#10;&#10;Description automatically generated">
            <a:extLst>
              <a:ext uri="{FF2B5EF4-FFF2-40B4-BE49-F238E27FC236}">
                <a16:creationId xmlns:a16="http://schemas.microsoft.com/office/drawing/2014/main" id="{E405C21E-95BD-EE3B-D211-C4CCDF715143}"/>
              </a:ext>
            </a:extLst>
          </p:cNvPr>
          <p:cNvPicPr>
            <a:picLocks noGrp="1" noChangeAspect="1"/>
          </p:cNvPicPr>
          <p:nvPr>
            <p:ph sz="half" idx="1"/>
          </p:nvPr>
        </p:nvPicPr>
        <p:blipFill>
          <a:blip r:embed="rId3"/>
          <a:stretch>
            <a:fillRect/>
          </a:stretch>
        </p:blipFill>
        <p:spPr>
          <a:xfrm>
            <a:off x="956346" y="914401"/>
            <a:ext cx="3217302" cy="3842794"/>
          </a:xfrm>
        </p:spPr>
      </p:pic>
      <p:sp>
        <p:nvSpPr>
          <p:cNvPr id="3" name="Content Placeholder 2">
            <a:extLst>
              <a:ext uri="{FF2B5EF4-FFF2-40B4-BE49-F238E27FC236}">
                <a16:creationId xmlns:a16="http://schemas.microsoft.com/office/drawing/2014/main" id="{3EF316C2-5301-B747-415D-E5779B8F1E7D}"/>
              </a:ext>
            </a:extLst>
          </p:cNvPr>
          <p:cNvSpPr>
            <a:spLocks noGrp="1"/>
          </p:cNvSpPr>
          <p:nvPr>
            <p:ph sz="half" idx="2"/>
          </p:nvPr>
        </p:nvSpPr>
        <p:spPr>
          <a:xfrm>
            <a:off x="4486656" y="1063228"/>
            <a:ext cx="3810000" cy="3609355"/>
          </a:xfrm>
        </p:spPr>
        <p:txBody>
          <a:bodyPr>
            <a:normAutofit/>
          </a:bodyPr>
          <a:lstStyle/>
          <a:p>
            <a:pPr>
              <a:lnSpc>
                <a:spcPct val="90000"/>
              </a:lnSpc>
            </a:pPr>
            <a:r>
              <a:rPr lang="en-US" sz="2000" dirty="0"/>
              <a:t>Imagine you have the written contributions from all community members. What will it take for you to collate or integrate them?</a:t>
            </a:r>
          </a:p>
          <a:p>
            <a:pPr marL="0" indent="0">
              <a:lnSpc>
                <a:spcPct val="90000"/>
              </a:lnSpc>
              <a:buNone/>
            </a:pPr>
            <a:endParaRPr lang="en-US" sz="2000" dirty="0"/>
          </a:p>
          <a:p>
            <a:pPr>
              <a:lnSpc>
                <a:spcPct val="90000"/>
              </a:lnSpc>
            </a:pPr>
            <a:r>
              <a:rPr lang="en-US" sz="2000" dirty="0"/>
              <a:t>[from Toolkit] Members will describe a course change, its application, and how FLC experience changed their teaching.</a:t>
            </a:r>
          </a:p>
          <a:p>
            <a:pPr marL="0" indent="0">
              <a:lnSpc>
                <a:spcPct val="90000"/>
              </a:lnSpc>
              <a:buNone/>
            </a:pPr>
            <a:endParaRPr lang="en-US" sz="2000" dirty="0"/>
          </a:p>
          <a:p>
            <a:pPr marL="0" indent="0">
              <a:lnSpc>
                <a:spcPct val="90000"/>
              </a:lnSpc>
              <a:buNone/>
            </a:pPr>
            <a:endParaRPr lang="en-US" sz="2000" dirty="0"/>
          </a:p>
          <a:p>
            <a:pPr>
              <a:lnSpc>
                <a:spcPct val="90000"/>
              </a:lnSpc>
            </a:pPr>
            <a:endParaRPr lang="en-US" sz="2000" dirty="0"/>
          </a:p>
        </p:txBody>
      </p:sp>
      <p:sp>
        <p:nvSpPr>
          <p:cNvPr id="4" name="Slide Number Placeholder 3">
            <a:extLst>
              <a:ext uri="{FF2B5EF4-FFF2-40B4-BE49-F238E27FC236}">
                <a16:creationId xmlns:a16="http://schemas.microsoft.com/office/drawing/2014/main" id="{D43C2174-5A7C-5E38-8455-7A815FFA1864}"/>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15</a:t>
            </a:fld>
            <a:endParaRPr lang="en-US"/>
          </a:p>
        </p:txBody>
      </p:sp>
    </p:spTree>
    <p:extLst>
      <p:ext uri="{BB962C8B-B14F-4D97-AF65-F5344CB8AC3E}">
        <p14:creationId xmlns:p14="http://schemas.microsoft.com/office/powerpoint/2010/main" val="42706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0BE42B-C369-96F3-67FD-C7157C782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13738-F35D-FCF6-DA6B-2553D8FE2290}"/>
              </a:ext>
            </a:extLst>
          </p:cNvPr>
          <p:cNvSpPr>
            <a:spLocks noGrp="1"/>
          </p:cNvSpPr>
          <p:nvPr>
            <p:ph type="title"/>
          </p:nvPr>
        </p:nvSpPr>
        <p:spPr>
          <a:xfrm>
            <a:off x="1219200" y="196280"/>
            <a:ext cx="7467600" cy="527346"/>
          </a:xfrm>
        </p:spPr>
        <p:txBody>
          <a:bodyPr>
            <a:normAutofit/>
          </a:bodyPr>
          <a:lstStyle/>
          <a:p>
            <a:r>
              <a:rPr lang="en-US" sz="2400" dirty="0"/>
              <a:t>Collating or Editing Member Reflections</a:t>
            </a:r>
          </a:p>
        </p:txBody>
      </p:sp>
      <p:sp>
        <p:nvSpPr>
          <p:cNvPr id="4" name="Slide Number Placeholder 3">
            <a:extLst>
              <a:ext uri="{FF2B5EF4-FFF2-40B4-BE49-F238E27FC236}">
                <a16:creationId xmlns:a16="http://schemas.microsoft.com/office/drawing/2014/main" id="{EE5A4585-D232-DBB9-88BA-C7E0FD860185}"/>
              </a:ext>
            </a:extLst>
          </p:cNvPr>
          <p:cNvSpPr>
            <a:spLocks noGrp="1"/>
          </p:cNvSpPr>
          <p:nvPr>
            <p:ph type="sldNum" sz="quarter" idx="10"/>
          </p:nvPr>
        </p:nvSpPr>
        <p:spPr/>
        <p:txBody>
          <a:bodyPr/>
          <a:lstStyle/>
          <a:p>
            <a:fld id="{64336152-522D-534E-A387-BE770A7CAF94}" type="slidenum">
              <a:rPr lang="en-US" smtClean="0"/>
              <a:pPr/>
              <a:t>16</a:t>
            </a:fld>
            <a:endParaRPr lang="en-US"/>
          </a:p>
        </p:txBody>
      </p:sp>
      <p:sp>
        <p:nvSpPr>
          <p:cNvPr id="6" name="Content Placeholder 5">
            <a:extLst>
              <a:ext uri="{FF2B5EF4-FFF2-40B4-BE49-F238E27FC236}">
                <a16:creationId xmlns:a16="http://schemas.microsoft.com/office/drawing/2014/main" id="{8D2FCD0B-0E8E-AA16-C453-2EABF7924886}"/>
              </a:ext>
            </a:extLst>
          </p:cNvPr>
          <p:cNvSpPr>
            <a:spLocks noGrp="1"/>
          </p:cNvSpPr>
          <p:nvPr>
            <p:ph idx="1"/>
          </p:nvPr>
        </p:nvSpPr>
        <p:spPr>
          <a:xfrm>
            <a:off x="1219200" y="723626"/>
            <a:ext cx="7467600" cy="3948958"/>
          </a:xfrm>
        </p:spPr>
        <p:txBody>
          <a:bodyPr>
            <a:normAutofit/>
          </a:bodyPr>
          <a:lstStyle/>
          <a:p>
            <a:r>
              <a:rPr lang="en-US" dirty="0"/>
              <a:t>Collating </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Sending out a call for reflections with an example attached. Then taking them as they are and put them in your Reflection as their independent </a:t>
            </a: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work or contribution.</a:t>
            </a:r>
            <a:endPar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r>
              <a:rPr lang="en-US" dirty="0"/>
              <a:t>Editing member submissions</a:t>
            </a: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Gather the member contributions: course change, outcome, and reflection on impact on their teaching. Summarize that work, select key points, add quotes.  </a:t>
            </a:r>
          </a:p>
          <a:p>
            <a:pPr marL="0" indent="0">
              <a:buNone/>
            </a:pPr>
            <a:endParaRPr lang="en-US" dirty="0"/>
          </a:p>
        </p:txBody>
      </p:sp>
    </p:spTree>
    <p:extLst>
      <p:ext uri="{BB962C8B-B14F-4D97-AF65-F5344CB8AC3E}">
        <p14:creationId xmlns:p14="http://schemas.microsoft.com/office/powerpoint/2010/main" val="266166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EE8E-1481-433C-BB3B-446B447395F3}"/>
              </a:ext>
            </a:extLst>
          </p:cNvPr>
          <p:cNvSpPr>
            <a:spLocks noGrp="1"/>
          </p:cNvSpPr>
          <p:nvPr>
            <p:ph type="title"/>
          </p:nvPr>
        </p:nvSpPr>
        <p:spPr>
          <a:xfrm>
            <a:off x="867266" y="205979"/>
            <a:ext cx="7819534" cy="479820"/>
          </a:xfrm>
        </p:spPr>
        <p:txBody>
          <a:bodyPr>
            <a:noAutofit/>
          </a:bodyPr>
          <a:lstStyle/>
          <a:p>
            <a:r>
              <a:rPr lang="en-US" sz="2800" dirty="0"/>
              <a:t>Ways to Showcase Member Reflections</a:t>
            </a:r>
          </a:p>
        </p:txBody>
      </p:sp>
      <p:sp>
        <p:nvSpPr>
          <p:cNvPr id="5" name="Content Placeholder 4">
            <a:extLst>
              <a:ext uri="{FF2B5EF4-FFF2-40B4-BE49-F238E27FC236}">
                <a16:creationId xmlns:a16="http://schemas.microsoft.com/office/drawing/2014/main" id="{4245CA64-B0DC-F4BB-BA4F-17247CAC9C6A}"/>
              </a:ext>
            </a:extLst>
          </p:cNvPr>
          <p:cNvSpPr>
            <a:spLocks noGrp="1"/>
          </p:cNvSpPr>
          <p:nvPr>
            <p:ph sz="half" idx="1"/>
          </p:nvPr>
        </p:nvSpPr>
        <p:spPr>
          <a:xfrm>
            <a:off x="867266" y="1099176"/>
            <a:ext cx="3657600" cy="3710726"/>
          </a:xfrm>
        </p:spPr>
        <p:txBody>
          <a:bodyPr>
            <a:normAutofit fontScale="85000" lnSpcReduction="10000"/>
          </a:bodyPr>
          <a:lstStyle/>
          <a:p>
            <a:pPr marL="0" indent="0">
              <a:buNone/>
            </a:pPr>
            <a:r>
              <a:rPr lang="en-US" u="sng" dirty="0"/>
              <a:t>Collating</a:t>
            </a:r>
            <a:r>
              <a:rPr lang="en-US" dirty="0"/>
              <a:t>:</a:t>
            </a:r>
          </a:p>
          <a:p>
            <a:pPr marL="0" indent="0">
              <a:buNone/>
            </a:pPr>
            <a:r>
              <a:rPr lang="en-US" dirty="0"/>
              <a:t>• Ashley Holmes (HIPS)</a:t>
            </a:r>
          </a:p>
          <a:p>
            <a:pPr marL="0" indent="0">
              <a:buNone/>
            </a:pPr>
            <a:r>
              <a:rPr lang="en-US" dirty="0"/>
              <a:t>• Mary Hocks</a:t>
            </a:r>
          </a:p>
          <a:p>
            <a:pPr marL="0" indent="0">
              <a:buNone/>
            </a:pPr>
            <a:r>
              <a:rPr lang="en-US" dirty="0"/>
              <a:t>• Gina Caison</a:t>
            </a:r>
          </a:p>
          <a:p>
            <a:pPr marL="0" indent="0">
              <a:buNone/>
            </a:pPr>
            <a:r>
              <a:rPr lang="en-US" dirty="0"/>
              <a:t>• Matt Dischinger</a:t>
            </a:r>
          </a:p>
          <a:p>
            <a:pPr marL="0" indent="0">
              <a:buNone/>
            </a:pPr>
            <a:r>
              <a:rPr lang="en-US" dirty="0"/>
              <a:t>• LeeAnne Richardson</a:t>
            </a:r>
          </a:p>
          <a:p>
            <a:pPr marL="0" indent="0">
              <a:buNone/>
            </a:pPr>
            <a:r>
              <a:rPr lang="en-US" dirty="0"/>
              <a:t>• Michael Harker</a:t>
            </a:r>
          </a:p>
          <a:p>
            <a:pPr marL="0" indent="0">
              <a:buNone/>
            </a:pPr>
            <a:r>
              <a:rPr lang="en-US" dirty="0"/>
              <a:t>• Melissa McLeod</a:t>
            </a:r>
          </a:p>
          <a:p>
            <a:pPr marL="0" indent="0">
              <a:buNone/>
            </a:pPr>
            <a:endParaRPr lang="en-US" dirty="0"/>
          </a:p>
        </p:txBody>
      </p:sp>
      <p:sp>
        <p:nvSpPr>
          <p:cNvPr id="6" name="Content Placeholder 5">
            <a:extLst>
              <a:ext uri="{FF2B5EF4-FFF2-40B4-BE49-F238E27FC236}">
                <a16:creationId xmlns:a16="http://schemas.microsoft.com/office/drawing/2014/main" id="{37BD1543-A6E8-2EEB-CF8F-65DB96BAD944}"/>
              </a:ext>
            </a:extLst>
          </p:cNvPr>
          <p:cNvSpPr>
            <a:spLocks noGrp="1"/>
          </p:cNvSpPr>
          <p:nvPr>
            <p:ph sz="half" idx="2"/>
          </p:nvPr>
        </p:nvSpPr>
        <p:spPr>
          <a:xfrm>
            <a:off x="4897119" y="1099176"/>
            <a:ext cx="4144653" cy="3634740"/>
          </a:xfrm>
        </p:spPr>
        <p:txBody>
          <a:bodyPr>
            <a:normAutofit fontScale="85000" lnSpcReduction="10000"/>
          </a:bodyPr>
          <a:lstStyle/>
          <a:p>
            <a:pPr marL="0" indent="0">
              <a:buNone/>
            </a:pPr>
            <a:r>
              <a:rPr lang="en-US" u="sng" dirty="0"/>
              <a:t>Editing/summarizing</a:t>
            </a:r>
            <a:r>
              <a:rPr lang="en-US" dirty="0"/>
              <a:t>:</a:t>
            </a:r>
          </a:p>
          <a:p>
            <a:pPr marL="0" indent="0">
              <a:buNone/>
            </a:pPr>
            <a:r>
              <a:rPr lang="en-US" dirty="0"/>
              <a:t>Sarah Selby writes entire report (Small Teaching) and takes brief submissions from each member and summarizes while also adding good quotes.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674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036F-5E65-E7B8-E11D-3AA42E11A3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73753C-E329-80A1-58FB-598423F1D4D3}"/>
              </a:ext>
            </a:extLst>
          </p:cNvPr>
          <p:cNvSpPr>
            <a:spLocks noGrp="1"/>
          </p:cNvSpPr>
          <p:nvPr>
            <p:ph type="title"/>
          </p:nvPr>
        </p:nvSpPr>
        <p:spPr>
          <a:xfrm>
            <a:off x="1015370" y="396380"/>
            <a:ext cx="3750239" cy="4240447"/>
          </a:xfrm>
        </p:spPr>
        <p:txBody>
          <a:bodyPr>
            <a:normAutofit/>
          </a:bodyPr>
          <a:lstStyle/>
          <a:p>
            <a:br>
              <a:rPr lang="en-US"/>
            </a:br>
            <a:br>
              <a:rPr lang="en-US"/>
            </a:br>
            <a:br>
              <a:rPr lang="en-US"/>
            </a:br>
            <a:br>
              <a:rPr lang="en-US"/>
            </a:br>
            <a:br>
              <a:rPr lang="en-US"/>
            </a:br>
            <a:br>
              <a:rPr lang="en-US"/>
            </a:br>
            <a:br>
              <a:rPr lang="en-US"/>
            </a:br>
            <a:br>
              <a:rPr lang="en-US"/>
            </a:br>
            <a:br>
              <a:rPr lang="en-US" sz="2025">
                <a:solidFill>
                  <a:prstClr val="black"/>
                </a:solidFill>
                <a:latin typeface="Tisa Offc Serif Pro"/>
              </a:rPr>
            </a:br>
            <a:endParaRPr lang="en-US"/>
          </a:p>
        </p:txBody>
      </p:sp>
      <p:pic>
        <p:nvPicPr>
          <p:cNvPr id="8" name="Picture 7">
            <a:extLst>
              <a:ext uri="{FF2B5EF4-FFF2-40B4-BE49-F238E27FC236}">
                <a16:creationId xmlns:a16="http://schemas.microsoft.com/office/drawing/2014/main" id="{B94B7876-9A40-F8F7-3789-08DEC242AAE2}"/>
              </a:ext>
            </a:extLst>
          </p:cNvPr>
          <p:cNvPicPr>
            <a:picLocks noChangeAspect="1"/>
          </p:cNvPicPr>
          <p:nvPr/>
        </p:nvPicPr>
        <p:blipFill>
          <a:blip r:embed="rId3"/>
          <a:srcRect/>
          <a:stretch/>
        </p:blipFill>
        <p:spPr>
          <a:xfrm>
            <a:off x="1112362" y="255494"/>
            <a:ext cx="3352179" cy="4679577"/>
          </a:xfrm>
          <a:prstGeom prst="rect">
            <a:avLst/>
          </a:prstGeom>
        </p:spPr>
      </p:pic>
      <p:sp>
        <p:nvSpPr>
          <p:cNvPr id="5" name="Picture Placeholder 4">
            <a:extLst>
              <a:ext uri="{FF2B5EF4-FFF2-40B4-BE49-F238E27FC236}">
                <a16:creationId xmlns:a16="http://schemas.microsoft.com/office/drawing/2014/main" id="{D747D0EF-1FF8-261A-488A-99D970CA446D}"/>
              </a:ext>
            </a:extLst>
          </p:cNvPr>
          <p:cNvSpPr>
            <a:spLocks noGrp="1"/>
          </p:cNvSpPr>
          <p:nvPr>
            <p:ph type="pic" sz="quarter" idx="13"/>
          </p:nvPr>
        </p:nvSpPr>
        <p:spPr>
          <a:xfrm>
            <a:off x="4765608" y="0"/>
            <a:ext cx="4378391" cy="5143499"/>
          </a:xfrm>
        </p:spPr>
        <p:txBody>
          <a:bodyPr>
            <a:normAutofit/>
          </a:bodyPr>
          <a:lstStyle/>
          <a:p>
            <a:r>
              <a:rPr lang="en-US" sz="2000" dirty="0"/>
              <a:t>Reflection is Experience-plus</a:t>
            </a:r>
          </a:p>
        </p:txBody>
      </p:sp>
      <p:sp>
        <p:nvSpPr>
          <p:cNvPr id="7" name="TextBox 6">
            <a:extLst>
              <a:ext uri="{FF2B5EF4-FFF2-40B4-BE49-F238E27FC236}">
                <a16:creationId xmlns:a16="http://schemas.microsoft.com/office/drawing/2014/main" id="{86C51484-5620-2240-1775-F5C04A867F5A}"/>
              </a:ext>
            </a:extLst>
          </p:cNvPr>
          <p:cNvSpPr txBox="1"/>
          <p:nvPr/>
        </p:nvSpPr>
        <p:spPr>
          <a:xfrm>
            <a:off x="4765607" y="694932"/>
            <a:ext cx="4231850" cy="2308324"/>
          </a:xfrm>
          <a:prstGeom prst="rect">
            <a:avLst/>
          </a:prstGeom>
          <a:noFill/>
        </p:spPr>
        <p:txBody>
          <a:bodyPr wrap="square">
            <a:spAutoFit/>
          </a:bodyPr>
          <a:lstStyle/>
          <a:p>
            <a:r>
              <a:rPr lang="en-US" dirty="0"/>
              <a:t>15-20 minutes writing your MS experience: </a:t>
            </a:r>
          </a:p>
          <a:p>
            <a:endParaRPr lang="en-US" dirty="0"/>
          </a:p>
          <a:p>
            <a:r>
              <a:rPr lang="en-US" dirty="0"/>
              <a:t>What you learned in the role of MS: leadership, FLC facilitation, colleagues and their work, and elements involved in student success and learning.</a:t>
            </a:r>
          </a:p>
          <a:p>
            <a:endParaRPr lang="en-US" dirty="0"/>
          </a:p>
        </p:txBody>
      </p:sp>
      <p:sp>
        <p:nvSpPr>
          <p:cNvPr id="10" name="TextBox 9">
            <a:extLst>
              <a:ext uri="{FF2B5EF4-FFF2-40B4-BE49-F238E27FC236}">
                <a16:creationId xmlns:a16="http://schemas.microsoft.com/office/drawing/2014/main" id="{99D6BF02-5E76-8C68-FC5F-5B1D24B7230F}"/>
              </a:ext>
            </a:extLst>
          </p:cNvPr>
          <p:cNvSpPr txBox="1"/>
          <p:nvPr/>
        </p:nvSpPr>
        <p:spPr>
          <a:xfrm>
            <a:off x="4765607" y="2882501"/>
            <a:ext cx="4134856" cy="1754326"/>
          </a:xfrm>
          <a:prstGeom prst="rect">
            <a:avLst/>
          </a:prstGeom>
          <a:noFill/>
        </p:spPr>
        <p:txBody>
          <a:bodyPr wrap="square" rtlCol="0">
            <a:spAutoFit/>
          </a:bodyPr>
          <a:lstStyle/>
          <a:p>
            <a:r>
              <a:rPr lang="en-US" dirty="0"/>
              <a:t>Impact on teaching, attitudes toward pedagogy, the next steps toward new pedagogy or next year’s courses, and learning community leadership and/or participation</a:t>
            </a:r>
          </a:p>
          <a:p>
            <a:endParaRPr lang="en-US" dirty="0"/>
          </a:p>
        </p:txBody>
      </p:sp>
    </p:spTree>
    <p:extLst>
      <p:ext uri="{BB962C8B-B14F-4D97-AF65-F5344CB8AC3E}">
        <p14:creationId xmlns:p14="http://schemas.microsoft.com/office/powerpoint/2010/main" val="14437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690F0B-A70F-0CA6-59DC-728CC67B2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0CA00-4D92-3AA4-2EE7-238B6BF961D2}"/>
              </a:ext>
            </a:extLst>
          </p:cNvPr>
          <p:cNvSpPr>
            <a:spLocks noGrp="1"/>
          </p:cNvSpPr>
          <p:nvPr>
            <p:ph type="title"/>
          </p:nvPr>
        </p:nvSpPr>
        <p:spPr>
          <a:xfrm>
            <a:off x="1219200" y="205979"/>
            <a:ext cx="7467600" cy="505445"/>
          </a:xfrm>
        </p:spPr>
        <p:txBody>
          <a:bodyPr anchor="ctr">
            <a:normAutofit fontScale="90000"/>
          </a:bodyPr>
          <a:lstStyle/>
          <a:p>
            <a:r>
              <a:rPr lang="en-US" dirty="0"/>
              <a:t>Looking ahead</a:t>
            </a:r>
          </a:p>
        </p:txBody>
      </p:sp>
      <p:pic>
        <p:nvPicPr>
          <p:cNvPr id="8" name="Content Placeholder 7" descr="A person giving a presentation to a group of people&#10;&#10;Description automatically generated">
            <a:extLst>
              <a:ext uri="{FF2B5EF4-FFF2-40B4-BE49-F238E27FC236}">
                <a16:creationId xmlns:a16="http://schemas.microsoft.com/office/drawing/2014/main" id="{42B59E6B-028A-31B7-F1DE-A44A4F6DF821}"/>
              </a:ext>
            </a:extLst>
          </p:cNvPr>
          <p:cNvPicPr>
            <a:picLocks noGrp="1" noChangeAspect="1"/>
          </p:cNvPicPr>
          <p:nvPr>
            <p:ph sz="half" idx="1"/>
          </p:nvPr>
        </p:nvPicPr>
        <p:blipFill>
          <a:blip r:embed="rId3"/>
          <a:stretch>
            <a:fillRect/>
          </a:stretch>
        </p:blipFill>
        <p:spPr>
          <a:xfrm>
            <a:off x="956346" y="914401"/>
            <a:ext cx="3217302" cy="3842794"/>
          </a:xfrm>
        </p:spPr>
      </p:pic>
      <p:sp>
        <p:nvSpPr>
          <p:cNvPr id="3" name="Content Placeholder 2">
            <a:extLst>
              <a:ext uri="{FF2B5EF4-FFF2-40B4-BE49-F238E27FC236}">
                <a16:creationId xmlns:a16="http://schemas.microsoft.com/office/drawing/2014/main" id="{9321C2A0-3A73-A45F-3B3A-9725EC1169D9}"/>
              </a:ext>
            </a:extLst>
          </p:cNvPr>
          <p:cNvSpPr>
            <a:spLocks noGrp="1"/>
          </p:cNvSpPr>
          <p:nvPr>
            <p:ph sz="half" idx="2"/>
          </p:nvPr>
        </p:nvSpPr>
        <p:spPr>
          <a:xfrm>
            <a:off x="4486656" y="1063229"/>
            <a:ext cx="3810000" cy="3257550"/>
          </a:xfrm>
        </p:spPr>
        <p:txBody>
          <a:bodyPr>
            <a:normAutofit/>
          </a:bodyPr>
          <a:lstStyle/>
          <a:p>
            <a:pPr>
              <a:lnSpc>
                <a:spcPct val="90000"/>
              </a:lnSpc>
            </a:pPr>
            <a:r>
              <a:rPr lang="en-US" sz="2000" dirty="0"/>
              <a:t>A May TBD 2-hour virtual workshop</a:t>
            </a:r>
          </a:p>
          <a:p>
            <a:pPr>
              <a:lnSpc>
                <a:spcPct val="90000"/>
              </a:lnSpc>
            </a:pPr>
            <a:endParaRPr lang="en-US" sz="2000" dirty="0"/>
          </a:p>
          <a:p>
            <a:pPr>
              <a:lnSpc>
                <a:spcPct val="90000"/>
              </a:lnSpc>
            </a:pPr>
            <a:r>
              <a:rPr lang="en-US" sz="2000" dirty="0"/>
              <a:t>Hope to use some of your work as examples for those who could not attend today. </a:t>
            </a:r>
          </a:p>
          <a:p>
            <a:pPr>
              <a:lnSpc>
                <a:spcPct val="90000"/>
              </a:lnSpc>
            </a:pPr>
            <a:endParaRPr lang="en-US" sz="2000" dirty="0"/>
          </a:p>
          <a:p>
            <a:pPr>
              <a:lnSpc>
                <a:spcPct val="90000"/>
              </a:lnSpc>
            </a:pPr>
            <a:endParaRPr lang="en-US" sz="2000" dirty="0"/>
          </a:p>
        </p:txBody>
      </p:sp>
      <p:sp>
        <p:nvSpPr>
          <p:cNvPr id="4" name="Slide Number Placeholder 3">
            <a:extLst>
              <a:ext uri="{FF2B5EF4-FFF2-40B4-BE49-F238E27FC236}">
                <a16:creationId xmlns:a16="http://schemas.microsoft.com/office/drawing/2014/main" id="{AB059470-8BA8-9135-9D00-4F40E73CECC0}"/>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19</a:t>
            </a:fld>
            <a:endParaRPr lang="en-US"/>
          </a:p>
        </p:txBody>
      </p:sp>
    </p:spTree>
    <p:extLst>
      <p:ext uri="{BB962C8B-B14F-4D97-AF65-F5344CB8AC3E}">
        <p14:creationId xmlns:p14="http://schemas.microsoft.com/office/powerpoint/2010/main" val="124819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1332738"/>
            <a:ext cx="7886700" cy="993775"/>
          </a:xfrm>
        </p:spPr>
        <p:txBody>
          <a:bodyPr>
            <a:normAutofit fontScale="90000"/>
          </a:bodyPr>
          <a:lstStyle/>
          <a:p>
            <a:br>
              <a:rPr lang="en-US" dirty="0"/>
            </a:br>
            <a:r>
              <a:rPr lang="en-US" dirty="0"/>
              <a:t>Meauxmentum Scholar Reflections:</a:t>
            </a:r>
            <a:br>
              <a:rPr lang="en-US" dirty="0"/>
            </a:br>
            <a:r>
              <a:rPr lang="en-US" dirty="0"/>
              <a:t>Your First Draft</a:t>
            </a:r>
            <a:br>
              <a:rPr lang="en-US" dirty="0"/>
            </a:br>
            <a:br>
              <a:rPr lang="en-US" dirty="0"/>
            </a:br>
            <a:r>
              <a:rPr lang="en-US" dirty="0"/>
              <a:t> </a:t>
            </a:r>
          </a:p>
        </p:txBody>
      </p:sp>
      <p:sp>
        <p:nvSpPr>
          <p:cNvPr id="3" name="TextBox 2">
            <a:extLst>
              <a:ext uri="{FF2B5EF4-FFF2-40B4-BE49-F238E27FC236}">
                <a16:creationId xmlns:a16="http://schemas.microsoft.com/office/drawing/2014/main" id="{98B1AEDB-0C31-4F21-BBD5-77A0691F76DC}"/>
              </a:ext>
            </a:extLst>
          </p:cNvPr>
          <p:cNvSpPr txBox="1"/>
          <p:nvPr/>
        </p:nvSpPr>
        <p:spPr>
          <a:xfrm>
            <a:off x="2552700" y="3543300"/>
            <a:ext cx="4678680" cy="1169551"/>
          </a:xfrm>
          <a:prstGeom prst="rect">
            <a:avLst/>
          </a:prstGeom>
          <a:noFill/>
        </p:spPr>
        <p:txBody>
          <a:bodyPr wrap="square" rtlCol="0">
            <a:spAutoFit/>
          </a:bodyPr>
          <a:lstStyle/>
          <a:p>
            <a:pPr algn="ctr"/>
            <a:r>
              <a:rPr lang="en-US" sz="1400" dirty="0"/>
              <a:t>Jeffery Galle, Ph.D.</a:t>
            </a:r>
          </a:p>
          <a:p>
            <a:pPr algn="ctr"/>
            <a:r>
              <a:rPr lang="en-US" sz="1400" dirty="0"/>
              <a:t>Creative Engagement with Faculty</a:t>
            </a:r>
          </a:p>
          <a:p>
            <a:pPr algn="ctr"/>
            <a:r>
              <a:rPr lang="en-US" sz="1400" dirty="0">
                <a:hlinkClick r:id="rId3"/>
              </a:rPr>
              <a:t>ellag55@gmail.com</a:t>
            </a:r>
            <a:r>
              <a:rPr lang="en-US" sz="1400" dirty="0"/>
              <a:t> </a:t>
            </a:r>
          </a:p>
          <a:p>
            <a:pPr algn="ctr"/>
            <a:r>
              <a:rPr lang="en-US" sz="1400" dirty="0">
                <a:hlinkClick r:id="rId4"/>
              </a:rPr>
              <a:t>https://Jgalle.com</a:t>
            </a:r>
            <a:r>
              <a:rPr lang="en-US" sz="1400" dirty="0"/>
              <a:t>   (website), </a:t>
            </a:r>
          </a:p>
          <a:p>
            <a:pPr algn="ctr"/>
            <a:r>
              <a:rPr lang="en-US" sz="1400" dirty="0"/>
              <a:t>April 2025</a:t>
            </a:r>
          </a:p>
        </p:txBody>
      </p:sp>
    </p:spTree>
    <p:extLst>
      <p:ext uri="{BB962C8B-B14F-4D97-AF65-F5344CB8AC3E}">
        <p14:creationId xmlns:p14="http://schemas.microsoft.com/office/powerpoint/2010/main" val="146700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7BD8-8632-DD89-6943-AABD9ADB51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F5CFAF-BD52-5297-AD21-886C7294607F}"/>
              </a:ext>
            </a:extLst>
          </p:cNvPr>
          <p:cNvSpPr>
            <a:spLocks noGrp="1"/>
          </p:cNvSpPr>
          <p:nvPr>
            <p:ph type="title"/>
          </p:nvPr>
        </p:nvSpPr>
        <p:spPr>
          <a:xfrm>
            <a:off x="1015370" y="396380"/>
            <a:ext cx="3750239" cy="4240447"/>
          </a:xfrm>
        </p:spPr>
        <p:txBody>
          <a:bodyPr>
            <a:normAutofit/>
          </a:bodyPr>
          <a:lstStyle/>
          <a:p>
            <a:br>
              <a:rPr lang="en-US"/>
            </a:br>
            <a:br>
              <a:rPr lang="en-US"/>
            </a:br>
            <a:br>
              <a:rPr lang="en-US"/>
            </a:br>
            <a:br>
              <a:rPr lang="en-US"/>
            </a:br>
            <a:br>
              <a:rPr lang="en-US"/>
            </a:br>
            <a:br>
              <a:rPr lang="en-US"/>
            </a:br>
            <a:br>
              <a:rPr lang="en-US"/>
            </a:br>
            <a:br>
              <a:rPr lang="en-US"/>
            </a:br>
            <a:br>
              <a:rPr lang="en-US" sz="2025">
                <a:solidFill>
                  <a:prstClr val="black"/>
                </a:solidFill>
                <a:latin typeface="Tisa Offc Serif Pro"/>
              </a:rPr>
            </a:br>
            <a:endParaRPr lang="en-US"/>
          </a:p>
        </p:txBody>
      </p:sp>
      <p:pic>
        <p:nvPicPr>
          <p:cNvPr id="4" name="Picture Placeholder 17">
            <a:extLst>
              <a:ext uri="{FF2B5EF4-FFF2-40B4-BE49-F238E27FC236}">
                <a16:creationId xmlns:a16="http://schemas.microsoft.com/office/drawing/2014/main" id="{639CE1CE-4E83-656A-6962-0DC01F554DE9}"/>
              </a:ext>
            </a:extLst>
          </p:cNvPr>
          <p:cNvPicPr>
            <a:picLocks noGrp="1" noChangeAspect="1"/>
          </p:cNvPicPr>
          <p:nvPr>
            <p:ph type="pic" sz="quarter" idx="13"/>
          </p:nvPr>
        </p:nvPicPr>
        <p:blipFill>
          <a:blip r:embed="rId3"/>
          <a:srcRect t="3397" b="3397"/>
          <a:stretch/>
        </p:blipFill>
        <p:spPr>
          <a:xfrm>
            <a:off x="4967885" y="147918"/>
            <a:ext cx="3476570" cy="4760258"/>
          </a:xfrm>
        </p:spPr>
      </p:pic>
      <p:pic>
        <p:nvPicPr>
          <p:cNvPr id="8" name="Picture 7">
            <a:extLst>
              <a:ext uri="{FF2B5EF4-FFF2-40B4-BE49-F238E27FC236}">
                <a16:creationId xmlns:a16="http://schemas.microsoft.com/office/drawing/2014/main" id="{0758CC6C-48A4-E3A6-E0AF-31624CD428AF}"/>
              </a:ext>
            </a:extLst>
          </p:cNvPr>
          <p:cNvPicPr>
            <a:picLocks noChangeAspect="1"/>
          </p:cNvPicPr>
          <p:nvPr/>
        </p:nvPicPr>
        <p:blipFill>
          <a:blip r:embed="rId4"/>
          <a:srcRect/>
          <a:stretch/>
        </p:blipFill>
        <p:spPr>
          <a:xfrm>
            <a:off x="699545" y="-1"/>
            <a:ext cx="4066064" cy="5143499"/>
          </a:xfrm>
          <a:prstGeom prst="rect">
            <a:avLst/>
          </a:prstGeom>
        </p:spPr>
      </p:pic>
    </p:spTree>
    <p:extLst>
      <p:ext uri="{BB962C8B-B14F-4D97-AF65-F5344CB8AC3E}">
        <p14:creationId xmlns:p14="http://schemas.microsoft.com/office/powerpoint/2010/main" val="239260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8828"/>
            <a:ext cx="7886700" cy="993775"/>
          </a:xfrm>
        </p:spPr>
        <p:txBody>
          <a:bodyPr>
            <a:normAutofit fontScale="90000"/>
          </a:bodyPr>
          <a:lstStyle/>
          <a:p>
            <a:r>
              <a:rPr lang="en-US"/>
              <a:t>Thank you</a:t>
            </a:r>
            <a:br>
              <a:rPr lang="en-US"/>
            </a:br>
            <a:r>
              <a:rPr lang="en-US" sz="3600"/>
              <a:t>and please contact me with any questions </a:t>
            </a:r>
          </a:p>
        </p:txBody>
      </p:sp>
      <p:sp>
        <p:nvSpPr>
          <p:cNvPr id="3" name="TextBox 2">
            <a:extLst>
              <a:ext uri="{FF2B5EF4-FFF2-40B4-BE49-F238E27FC236}">
                <a16:creationId xmlns:a16="http://schemas.microsoft.com/office/drawing/2014/main" id="{98B1AEDB-0C31-4F21-BBD5-77A0691F76DC}"/>
              </a:ext>
            </a:extLst>
          </p:cNvPr>
          <p:cNvSpPr txBox="1"/>
          <p:nvPr/>
        </p:nvSpPr>
        <p:spPr>
          <a:xfrm>
            <a:off x="2094437" y="2703493"/>
            <a:ext cx="467868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Jeffery Galle,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Creative Engagement for Faculty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hlinkClick r:id="rId2"/>
              </a:rPr>
              <a:t>ellag55@gmail.com</a:t>
            </a:r>
            <a:r>
              <a:rPr kumimoji="0" lang="en-US" sz="14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hlinkClick r:id="rId3"/>
              </a:rPr>
              <a:t>https://Jgalle.com</a:t>
            </a:r>
            <a:r>
              <a:rPr kumimoji="0" lang="en-US" sz="1400" b="0" i="0" u="none" strike="noStrike" kern="1200" cap="none" spc="0" normalizeH="0" baseline="0" noProof="0">
                <a:ln>
                  <a:noFill/>
                </a:ln>
                <a:solidFill>
                  <a:prstClr val="black"/>
                </a:solidFill>
                <a:effectLst/>
                <a:uLnTx/>
                <a:uFillTx/>
                <a:latin typeface="Calibri"/>
                <a:ea typeface="+mn-ea"/>
                <a:cs typeface="+mn-cs"/>
              </a:rPr>
              <a:t>  (website)</a:t>
            </a:r>
          </a:p>
        </p:txBody>
      </p:sp>
    </p:spTree>
    <p:extLst>
      <p:ext uri="{BB962C8B-B14F-4D97-AF65-F5344CB8AC3E}">
        <p14:creationId xmlns:p14="http://schemas.microsoft.com/office/powerpoint/2010/main" val="63181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101611" y="313881"/>
            <a:ext cx="7209782" cy="381063"/>
          </a:xfrm>
        </p:spPr>
        <p:txBody>
          <a:bodyPr>
            <a:normAutofit fontScale="90000"/>
          </a:bodyPr>
          <a:lstStyle/>
          <a:p>
            <a:pPr algn="ctr"/>
            <a:r>
              <a:rPr lang="en-US" dirty="0"/>
              <a:t>Report quotes </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550420" y="786467"/>
            <a:ext cx="6414198" cy="4043151"/>
          </a:xfrm>
        </p:spPr>
        <p:txBody>
          <a:bodyPr>
            <a:normAutofit/>
          </a:body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Selby: The eight participants who submitted reports incorporated changes that ran the gamut of Lang’s structure, from Knowledge to Understanding to Inspiration. Most changes were designed to aid retrieval, make connections, and increase engagement. [Selby summarized reflections of participants]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22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Abegaz: [provided intro, followed by collation of individual reports. His own report was placed last to provide some overview.</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29879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5AA91BD9-36CD-BFD7-A09F-28B3B4481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B468B-C48A-1C41-5E59-E0DF2DB8EB29}"/>
              </a:ext>
            </a:extLst>
          </p:cNvPr>
          <p:cNvSpPr>
            <a:spLocks noGrp="1"/>
          </p:cNvSpPr>
          <p:nvPr>
            <p:ph type="title"/>
          </p:nvPr>
        </p:nvSpPr>
        <p:spPr>
          <a:xfrm>
            <a:off x="1101611" y="313881"/>
            <a:ext cx="7209782" cy="381063"/>
          </a:xfrm>
        </p:spPr>
        <p:txBody>
          <a:bodyPr>
            <a:normAutofit fontScale="90000"/>
          </a:bodyPr>
          <a:lstStyle/>
          <a:p>
            <a:pPr algn="ctr"/>
            <a:r>
              <a:rPr lang="en-US" dirty="0"/>
              <a:t>Report quotes 2</a:t>
            </a:r>
            <a:endParaRPr lang="en-ZA" dirty="0"/>
          </a:p>
        </p:txBody>
      </p:sp>
      <p:sp>
        <p:nvSpPr>
          <p:cNvPr id="3" name="Content Placeholder 2">
            <a:extLst>
              <a:ext uri="{FF2B5EF4-FFF2-40B4-BE49-F238E27FC236}">
                <a16:creationId xmlns:a16="http://schemas.microsoft.com/office/drawing/2014/main" id="{74A29D95-02BA-D0C6-0F18-6AD0E014AF3C}"/>
              </a:ext>
            </a:extLst>
          </p:cNvPr>
          <p:cNvSpPr>
            <a:spLocks noGrp="1"/>
          </p:cNvSpPr>
          <p:nvPr>
            <p:ph sz="quarter" idx="12"/>
          </p:nvPr>
        </p:nvSpPr>
        <p:spPr>
          <a:xfrm>
            <a:off x="1550420" y="786467"/>
            <a:ext cx="6414198" cy="4043151"/>
          </a:xfrm>
        </p:spPr>
        <p:txBody>
          <a:bodyPr>
            <a:normAutofit/>
          </a:body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See Ashley Holmes’ Reflection. Topic of HIPS and her member Mary Hocks’ conclusion: ‘</a:t>
            </a:r>
            <a:r>
              <a:rPr lang="en-US" sz="2800" dirty="0"/>
              <a:t>I can think of no better way to demonstrate the importance of reflecting on our teaching, because this faculty group and my coteaching were essential to my own success as a teacher this year’ (6/13). </a:t>
            </a:r>
            <a:endPar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E84A03-B4B7-920D-9733-35FB8A5964CF}"/>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35728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D996D2C1-D426-6745-C8BE-36AE8FCCB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CF8E0-C177-C607-9B06-71FBC10DC737}"/>
              </a:ext>
            </a:extLst>
          </p:cNvPr>
          <p:cNvSpPr>
            <a:spLocks noGrp="1"/>
          </p:cNvSpPr>
          <p:nvPr>
            <p:ph type="title"/>
          </p:nvPr>
        </p:nvSpPr>
        <p:spPr>
          <a:xfrm>
            <a:off x="1101611" y="313881"/>
            <a:ext cx="7209782" cy="381063"/>
          </a:xfrm>
        </p:spPr>
        <p:txBody>
          <a:bodyPr>
            <a:normAutofit fontScale="90000"/>
          </a:bodyPr>
          <a:lstStyle/>
          <a:p>
            <a:pPr algn="ctr"/>
            <a:r>
              <a:rPr lang="en-US" dirty="0"/>
              <a:t>Report Sample Course Changes</a:t>
            </a:r>
            <a:endParaRPr lang="en-ZA" dirty="0"/>
          </a:p>
        </p:txBody>
      </p:sp>
      <p:sp>
        <p:nvSpPr>
          <p:cNvPr id="3" name="Content Placeholder 2">
            <a:extLst>
              <a:ext uri="{FF2B5EF4-FFF2-40B4-BE49-F238E27FC236}">
                <a16:creationId xmlns:a16="http://schemas.microsoft.com/office/drawing/2014/main" id="{2FCDA547-0211-E366-5098-DBDFF14D8268}"/>
              </a:ext>
            </a:extLst>
          </p:cNvPr>
          <p:cNvSpPr>
            <a:spLocks noGrp="1"/>
          </p:cNvSpPr>
          <p:nvPr>
            <p:ph sz="quarter" idx="12"/>
          </p:nvPr>
        </p:nvSpPr>
        <p:spPr>
          <a:xfrm>
            <a:off x="1550420" y="786467"/>
            <a:ext cx="6414198" cy="4043151"/>
          </a:xfrm>
        </p:spPr>
        <p:txBody>
          <a:bodyPr>
            <a:normAutofit fontScale="70000" lnSpcReduction="20000"/>
          </a:body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sample reflections </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are worth spending some time reading!</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Sara Selby, South Georgia College (facilitator scholar). </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FLC composed of instructors, primarily. Great overview, details of progress of FLC.</a:t>
            </a:r>
            <a:endPar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Frank Pridemore, POLI 1101</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moved to using 5 bullet points beginning of class, referring to them, asking for recall, rather than straight lecture.</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Susan Clement, NURSING 2213</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developed a set of questions to be given out at end of class to direct student reading/study. Quiz to begin next class.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Samuel Abegaz, Columbus State (facilitator scholar). </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ST Online. Overview of his FLC is well done. Note focus on online setting, guest experts, how they do readings, discuss, share plans, &amp; changes.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Florence </a:t>
            </a:r>
            <a:r>
              <a:rPr kumimoji="0" lang="en-US" sz="22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Wakoko</a:t>
            </a:r>
            <a:r>
              <a:rPr kumimoji="0" lang="en-US"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Sociology 1101</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Using Darby and Lang’s ST Online, she created small </a:t>
            </a:r>
            <a:r>
              <a:rPr kumimoji="0" lang="en-US" sz="22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scallolded</a:t>
            </a: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assignments that focused on brief tasks the culminated in a larger assignment.</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Note: there are almost 20 reflections in just these two reports!</a:t>
            </a: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9CF53E-D7C7-EDA5-663F-CA0201875859}"/>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253798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FFA8E19E-7DAC-4B72-F481-74085AF06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3C2A9-7BE4-AF87-759F-3D359F961B18}"/>
              </a:ext>
            </a:extLst>
          </p:cNvPr>
          <p:cNvSpPr>
            <a:spLocks noGrp="1"/>
          </p:cNvSpPr>
          <p:nvPr>
            <p:ph type="title"/>
          </p:nvPr>
        </p:nvSpPr>
        <p:spPr>
          <a:xfrm>
            <a:off x="1101611" y="313881"/>
            <a:ext cx="7209782" cy="381063"/>
          </a:xfrm>
        </p:spPr>
        <p:txBody>
          <a:bodyPr>
            <a:normAutofit fontScale="90000"/>
          </a:bodyPr>
          <a:lstStyle/>
          <a:p>
            <a:pPr algn="ctr"/>
            <a:r>
              <a:rPr kumimoji="0" lang="en-US" sz="2700" b="0" i="0" u="none" strike="noStrike" kern="1200" cap="none" spc="0" normalizeH="0" baseline="0" noProof="0" dirty="0">
                <a:ln>
                  <a:noFill/>
                </a:ln>
                <a:solidFill>
                  <a:prstClr val="black"/>
                </a:solidFill>
                <a:effectLst/>
                <a:uLnTx/>
                <a:uFillTx/>
                <a:latin typeface="Tisa Offc Serif Pro"/>
                <a:ea typeface="+mj-ea"/>
                <a:cs typeface="+mj-cs"/>
              </a:rPr>
              <a:t>Report Sample Course Changes 2</a:t>
            </a:r>
            <a:endParaRPr lang="en-ZA" dirty="0"/>
          </a:p>
        </p:txBody>
      </p:sp>
      <p:sp>
        <p:nvSpPr>
          <p:cNvPr id="3" name="Content Placeholder 2">
            <a:extLst>
              <a:ext uri="{FF2B5EF4-FFF2-40B4-BE49-F238E27FC236}">
                <a16:creationId xmlns:a16="http://schemas.microsoft.com/office/drawing/2014/main" id="{6BFA7C6B-AE84-DC0C-9D3C-16DAA649999E}"/>
              </a:ext>
            </a:extLst>
          </p:cNvPr>
          <p:cNvSpPr>
            <a:spLocks noGrp="1"/>
          </p:cNvSpPr>
          <p:nvPr>
            <p:ph sz="quarter" idx="12"/>
          </p:nvPr>
        </p:nvSpPr>
        <p:spPr>
          <a:xfrm>
            <a:off x="1550420" y="786467"/>
            <a:ext cx="6414198" cy="4043151"/>
          </a:xfrm>
        </p:spPr>
        <p:txBody>
          <a:bodyPr>
            <a:normAutofit fontScale="85000" lnSpcReduction="20000"/>
          </a:body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Goldsberry, Georgia College. </a:t>
            </a:r>
            <a:r>
              <a:rPr kumimoji="0" lang="en-US"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Created a </a:t>
            </a:r>
            <a:r>
              <a:rPr kumimoji="0" lang="en-US" sz="28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TiLT</a:t>
            </a:r>
            <a:r>
              <a:rPr kumimoji="0" lang="en-US"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rubric for members to use in revising existing assignments or creating new ones.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Akella, Albany State. </a:t>
            </a:r>
            <a:r>
              <a:rPr kumimoji="0" lang="en-US"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Focused on clarity of tasks in two assignments by writing detailed individual paragraphs describing specific tasks and seeking student feedback on them.</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Brown, Georgia Gwinnett College.  </a:t>
            </a:r>
            <a:r>
              <a:rPr kumimoji="0" lang="en-US"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community produced pre- &amp; post-</a:t>
            </a:r>
            <a:r>
              <a:rPr kumimoji="0" lang="en-US" sz="28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TiLTed</a:t>
            </a:r>
            <a:r>
              <a:rPr kumimoji="0" lang="en-US"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assignments, specifically for an interview with an area expert. </a:t>
            </a: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C229EE-4DBD-0288-867F-C4A168A58E82}"/>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72088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F458E72F-131D-E5C5-601F-B66FDD101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75867-8492-A47C-0F8E-3A84EAE9211D}"/>
              </a:ext>
            </a:extLst>
          </p:cNvPr>
          <p:cNvSpPr>
            <a:spLocks noGrp="1"/>
          </p:cNvSpPr>
          <p:nvPr>
            <p:ph type="title"/>
          </p:nvPr>
        </p:nvSpPr>
        <p:spPr>
          <a:xfrm>
            <a:off x="1101611" y="313881"/>
            <a:ext cx="7209782" cy="381063"/>
          </a:xfrm>
        </p:spPr>
        <p:txBody>
          <a:bodyPr>
            <a:normAutofit fontScale="90000"/>
          </a:bodyPr>
          <a:lstStyle/>
          <a:p>
            <a:pPr algn="ctr"/>
            <a:r>
              <a:rPr kumimoji="0" lang="en-US" sz="2700" b="0" i="0" u="none" strike="noStrike" kern="1200" cap="none" spc="0" normalizeH="0" baseline="0" noProof="0" dirty="0">
                <a:ln>
                  <a:noFill/>
                </a:ln>
                <a:solidFill>
                  <a:prstClr val="black"/>
                </a:solidFill>
                <a:effectLst/>
                <a:uLnTx/>
                <a:uFillTx/>
                <a:latin typeface="Tisa Offc Serif Pro"/>
                <a:ea typeface="+mj-ea"/>
                <a:cs typeface="+mj-cs"/>
              </a:rPr>
              <a:t>Report Sample Course Changes 3</a:t>
            </a:r>
            <a:endParaRPr lang="en-ZA" dirty="0"/>
          </a:p>
        </p:txBody>
      </p:sp>
      <p:sp>
        <p:nvSpPr>
          <p:cNvPr id="3" name="Content Placeholder 2">
            <a:extLst>
              <a:ext uri="{FF2B5EF4-FFF2-40B4-BE49-F238E27FC236}">
                <a16:creationId xmlns:a16="http://schemas.microsoft.com/office/drawing/2014/main" id="{2C48916E-422E-7800-B5C0-01745B60D35B}"/>
              </a:ext>
            </a:extLst>
          </p:cNvPr>
          <p:cNvSpPr>
            <a:spLocks noGrp="1"/>
          </p:cNvSpPr>
          <p:nvPr>
            <p:ph sz="quarter" idx="12"/>
          </p:nvPr>
        </p:nvSpPr>
        <p:spPr>
          <a:xfrm>
            <a:off x="1550420" y="786467"/>
            <a:ext cx="6414198" cy="4043151"/>
          </a:xfrm>
        </p:spPr>
        <p:txBody>
          <a:bodyPr>
            <a:normAutofit fontScale="77500" lnSpcReduction="20000"/>
          </a:body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(facilitator scholar) Amy Sumpter, Georgia College. </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For her course Global Connections 2000, struggling to get students to do the readings, she created in class activities where students had to use their readings to build models. Created worksheets and used Padlet as tools for students.  </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(facilitator scholar) Ashley Holmes, Georgia State University.</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For composition English 3020, a course involving persuasive rhetoric, she moved to more writing intensive strategies, a community-based project, and a collaborative group project—three new HIPS in one course. </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Mary Hocks, Georgia State University, </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‘nothing has been more rewarding than reflecting on my teaching in conversation with colleagues.’ Especially at a research institution, the learning community process has been wonderful.</a:t>
            </a:r>
            <a:endParaRPr kumimoji="0" lang="en-US" sz="19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She added WAC components to a writing course, making it Writing Intensive.</a:t>
            </a: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3A56B5-7A11-72AE-4B41-1F44E377E6A1}"/>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31645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505445"/>
          </a:xfrm>
        </p:spPr>
        <p:txBody>
          <a:bodyPr anchor="ctr">
            <a:normAutofit fontScale="90000"/>
          </a:bodyPr>
          <a:lstStyle/>
          <a:p>
            <a:r>
              <a:rPr lang="en-US" dirty="0"/>
              <a:t>Today’s Purpose &amp; Tasks </a:t>
            </a:r>
          </a:p>
        </p:txBody>
      </p:sp>
      <p:pic>
        <p:nvPicPr>
          <p:cNvPr id="8" name="Content Placeholder 7" descr="A person giving a presentation to a group of people&#10;&#10;Description automatically generated">
            <a:extLst>
              <a:ext uri="{FF2B5EF4-FFF2-40B4-BE49-F238E27FC236}">
                <a16:creationId xmlns:a16="http://schemas.microsoft.com/office/drawing/2014/main" id="{340C78B7-07FB-E841-B51E-FD37CE740985}"/>
              </a:ext>
            </a:extLst>
          </p:cNvPr>
          <p:cNvPicPr>
            <a:picLocks noGrp="1" noChangeAspect="1"/>
          </p:cNvPicPr>
          <p:nvPr>
            <p:ph sz="half" idx="1"/>
          </p:nvPr>
        </p:nvPicPr>
        <p:blipFill>
          <a:blip r:embed="rId3"/>
          <a:stretch>
            <a:fillRect/>
          </a:stretch>
        </p:blipFill>
        <p:spPr>
          <a:xfrm>
            <a:off x="956346" y="914401"/>
            <a:ext cx="3217302" cy="3842794"/>
          </a:xfrm>
        </p:spPr>
      </p:pic>
      <p:sp>
        <p:nvSpPr>
          <p:cNvPr id="3" name="Content Placeholder 2"/>
          <p:cNvSpPr>
            <a:spLocks noGrp="1"/>
          </p:cNvSpPr>
          <p:nvPr>
            <p:ph sz="half" idx="2"/>
          </p:nvPr>
        </p:nvSpPr>
        <p:spPr>
          <a:xfrm>
            <a:off x="4486656" y="1063229"/>
            <a:ext cx="3810000" cy="3257550"/>
          </a:xfrm>
        </p:spPr>
        <p:txBody>
          <a:bodyPr>
            <a:normAutofit/>
          </a:bodyPr>
          <a:lstStyle/>
          <a:p>
            <a:pPr>
              <a:lnSpc>
                <a:spcPct val="90000"/>
              </a:lnSpc>
            </a:pPr>
            <a:r>
              <a:rPr lang="en-US" sz="2000" dirty="0"/>
              <a:t>To introduce/review the template for reflections contained in the Toolkit</a:t>
            </a:r>
          </a:p>
          <a:p>
            <a:pPr>
              <a:lnSpc>
                <a:spcPct val="90000"/>
              </a:lnSpc>
            </a:pPr>
            <a:endParaRPr lang="en-US" sz="2000" dirty="0"/>
          </a:p>
          <a:p>
            <a:pPr>
              <a:lnSpc>
                <a:spcPct val="90000"/>
              </a:lnSpc>
            </a:pPr>
            <a:r>
              <a:rPr lang="en-US" sz="2000" dirty="0"/>
              <a:t>Through conversation and brief writing tasks, we will produce an idea outline draft of the Reflection</a:t>
            </a:r>
          </a:p>
          <a:p>
            <a:pPr>
              <a:lnSpc>
                <a:spcPct val="90000"/>
              </a:lnSpc>
            </a:pPr>
            <a:endParaRPr lang="en-US" sz="2000" dirty="0"/>
          </a:p>
          <a:p>
            <a:pPr>
              <a:lnSpc>
                <a:spcPct val="90000"/>
              </a:lnSpc>
            </a:pPr>
            <a:endParaRPr lang="en-US" sz="2000" dirty="0"/>
          </a:p>
        </p:txBody>
      </p:sp>
      <p:sp>
        <p:nvSpPr>
          <p:cNvPr id="4" name="Slide Number Placeholder 3"/>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3</a:t>
            </a:fld>
            <a:endParaRPr lang="en-US"/>
          </a:p>
        </p:txBody>
      </p:sp>
    </p:spTree>
    <p:extLst>
      <p:ext uri="{BB962C8B-B14F-4D97-AF65-F5344CB8AC3E}">
        <p14:creationId xmlns:p14="http://schemas.microsoft.com/office/powerpoint/2010/main" val="73371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80"/>
            <a:ext cx="7467600" cy="304384"/>
          </a:xfrm>
        </p:spPr>
        <p:txBody>
          <a:bodyPr>
            <a:noAutofit/>
          </a:bodyPr>
          <a:lstStyle/>
          <a:p>
            <a:r>
              <a:rPr lang="en-US" sz="2400" dirty="0"/>
              <a:t>From the August meeting and the Toolkit</a:t>
            </a:r>
          </a:p>
        </p:txBody>
      </p:sp>
      <p:sp>
        <p:nvSpPr>
          <p:cNvPr id="3" name="Content Placeholder 2"/>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rPr>
              <a:t> </a:t>
            </a:r>
            <a:endParaRPr lang="en-US" sz="1600" dirty="0"/>
          </a:p>
          <a:p>
            <a:pPr marL="0" marR="0">
              <a:buNone/>
            </a:pPr>
            <a:endParaRPr lang="en-US" sz="2400" dirty="0">
              <a:solidFill>
                <a:srgbClr val="000000"/>
              </a:solidFill>
              <a:effectLst/>
              <a:latin typeface="Calibri" panose="020F0502020204030204" pitchFamily="34" charset="0"/>
              <a:ea typeface="Times New Roman" panose="02020603050405020304" pitchFamily="18" charset="0"/>
            </a:endParaRPr>
          </a:p>
          <a:p>
            <a:pPr marL="0" marR="0">
              <a:buNone/>
            </a:pPr>
            <a:r>
              <a:rPr lang="en-US" sz="2400" dirty="0">
                <a:solidFill>
                  <a:srgbClr val="000000"/>
                </a:solidFill>
                <a:effectLst/>
                <a:latin typeface="Calibri" panose="020F0502020204030204" pitchFamily="34" charset="0"/>
                <a:ea typeface="Times New Roman" panose="02020603050405020304" pitchFamily="18" charset="0"/>
              </a:rPr>
              <a:t>“By the end of spring semester, each MS and FLC participant should be able to point to a change or innovation they have made in their classroom or on their syllabus to an assignment, activity, or course material as a result of their participation in the FLC.” (p. 1)</a:t>
            </a:r>
            <a:endParaRPr lang="en-US" sz="2400" dirty="0">
              <a:effectLst/>
              <a:latin typeface="Times New Roman" panose="02020603050405020304" pitchFamily="18" charset="0"/>
              <a:ea typeface="Times New Roman" panose="02020603050405020304" pitchFamily="18" charset="0"/>
            </a:endParaRPr>
          </a:p>
          <a:p>
            <a:pPr marL="0" marR="0" indent="0">
              <a:buNone/>
            </a:pP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a:t>Sending </a:t>
            </a:r>
            <a:r>
              <a:rPr lang="en-US" sz="2400" dirty="0"/>
              <a:t>the following list of 8 topics to your members will help you . . . </a:t>
            </a:r>
          </a:p>
        </p:txBody>
      </p:sp>
      <p:sp>
        <p:nvSpPr>
          <p:cNvPr id="4" name="Slide Number Placeholder 3"/>
          <p:cNvSpPr>
            <a:spLocks noGrp="1"/>
          </p:cNvSpPr>
          <p:nvPr>
            <p:ph type="sldNum" sz="quarter" idx="10"/>
          </p:nvPr>
        </p:nvSpPr>
        <p:spPr/>
        <p:txBody>
          <a:bodyPr/>
          <a:lstStyle/>
          <a:p>
            <a:fld id="{64336152-522D-534E-A387-BE770A7CAF94}" type="slidenum">
              <a:rPr lang="en-US" smtClean="0"/>
              <a:pPr/>
              <a:t>4</a:t>
            </a:fld>
            <a:endParaRPr lang="en-US"/>
          </a:p>
        </p:txBody>
      </p:sp>
    </p:spTree>
    <p:extLst>
      <p:ext uri="{BB962C8B-B14F-4D97-AF65-F5344CB8AC3E}">
        <p14:creationId xmlns:p14="http://schemas.microsoft.com/office/powerpoint/2010/main" val="62479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15DADA-D443-C9A0-895A-3E4290705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A10E4-AE10-88A0-6625-B251D46297EC}"/>
              </a:ext>
            </a:extLst>
          </p:cNvPr>
          <p:cNvSpPr>
            <a:spLocks noGrp="1"/>
          </p:cNvSpPr>
          <p:nvPr>
            <p:ph type="title"/>
          </p:nvPr>
        </p:nvSpPr>
        <p:spPr>
          <a:xfrm>
            <a:off x="1219200" y="205980"/>
            <a:ext cx="7467600" cy="304384"/>
          </a:xfrm>
        </p:spPr>
        <p:txBody>
          <a:bodyPr>
            <a:noAutofit/>
          </a:bodyPr>
          <a:lstStyle/>
          <a:p>
            <a:r>
              <a:rPr lang="en-US" sz="2400" dirty="0"/>
              <a:t>8  Connected Topics for Reflections</a:t>
            </a:r>
          </a:p>
        </p:txBody>
      </p:sp>
      <p:sp>
        <p:nvSpPr>
          <p:cNvPr id="3" name="Content Placeholder 2">
            <a:extLst>
              <a:ext uri="{FF2B5EF4-FFF2-40B4-BE49-F238E27FC236}">
                <a16:creationId xmlns:a16="http://schemas.microsoft.com/office/drawing/2014/main" id="{9CF6B730-C552-7426-DB99-0F09BC2DFC93}"/>
              </a:ext>
            </a:extLst>
          </p:cNvPr>
          <p:cNvSpPr>
            <a:spLocks noGrp="1"/>
          </p:cNvSpPr>
          <p:nvPr>
            <p:ph idx="1"/>
          </p:nvPr>
        </p:nvSpPr>
        <p:spPr>
          <a:xfrm>
            <a:off x="248771" y="715255"/>
            <a:ext cx="8646458" cy="4231966"/>
          </a:xfrm>
        </p:spPr>
        <p:txBody>
          <a:bodyPr>
            <a:noAutofit/>
          </a:bodyPr>
          <a:lstStyle/>
          <a:p>
            <a:r>
              <a:rPr lang="en-US" sz="1800" dirty="0"/>
              <a:t>A brief description of the original assignment, activity, or course material.</a:t>
            </a:r>
          </a:p>
          <a:p>
            <a:r>
              <a:rPr lang="en-US" sz="1800" dirty="0"/>
              <a:t>The purpose of the assignment, activity, or course material. (aka a </a:t>
            </a:r>
            <a:r>
              <a:rPr lang="en-US" sz="1800" dirty="0" err="1"/>
              <a:t>TiLT</a:t>
            </a:r>
            <a:r>
              <a:rPr lang="en-US" sz="1800" dirty="0"/>
              <a:t> term)</a:t>
            </a:r>
          </a:p>
          <a:p>
            <a:r>
              <a:rPr lang="en-US" sz="1800" dirty="0"/>
              <a:t>A description of the change or innovation you have made to the assignment, activity, or course material.</a:t>
            </a:r>
          </a:p>
          <a:p>
            <a:r>
              <a:rPr lang="en-US" sz="1800" dirty="0"/>
              <a:t>What you hoped to accomplish with this change or innovation (i.e. your goal).</a:t>
            </a:r>
          </a:p>
          <a:p>
            <a:r>
              <a:rPr lang="en-US" sz="1800" dirty="0"/>
              <a:t>Did this change or innovation meet your expectations?</a:t>
            </a:r>
          </a:p>
          <a:p>
            <a:r>
              <a:rPr lang="en-US" sz="1800" dirty="0"/>
              <a:t>What was the outcome for your students?</a:t>
            </a:r>
          </a:p>
          <a:p>
            <a:r>
              <a:rPr lang="en-US" sz="1800" dirty="0"/>
              <a:t>What will you retain or do differently next time?</a:t>
            </a:r>
          </a:p>
          <a:p>
            <a:r>
              <a:rPr lang="en-US" sz="1800" dirty="0"/>
              <a:t>What effect did your participation in this FLC have on your teaching?</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rPr>
              <a:t> </a:t>
            </a:r>
            <a:endParaRPr lang="en-US" sz="1600" dirty="0"/>
          </a:p>
          <a:p>
            <a:endParaRPr lang="en-US" sz="2400" dirty="0"/>
          </a:p>
        </p:txBody>
      </p:sp>
      <p:sp>
        <p:nvSpPr>
          <p:cNvPr id="4" name="Slide Number Placeholder 3">
            <a:extLst>
              <a:ext uri="{FF2B5EF4-FFF2-40B4-BE49-F238E27FC236}">
                <a16:creationId xmlns:a16="http://schemas.microsoft.com/office/drawing/2014/main" id="{894F3DB3-471F-BCF9-96BC-2EDF737BEE38}"/>
              </a:ext>
            </a:extLst>
          </p:cNvPr>
          <p:cNvSpPr>
            <a:spLocks noGrp="1"/>
          </p:cNvSpPr>
          <p:nvPr>
            <p:ph type="sldNum" sz="quarter" idx="10"/>
          </p:nvPr>
        </p:nvSpPr>
        <p:spPr/>
        <p:txBody>
          <a:bodyPr/>
          <a:lstStyle/>
          <a:p>
            <a:fld id="{64336152-522D-534E-A387-BE770A7CAF94}" type="slidenum">
              <a:rPr lang="en-US" smtClean="0"/>
              <a:pPr/>
              <a:t>5</a:t>
            </a:fld>
            <a:endParaRPr lang="en-US"/>
          </a:p>
        </p:txBody>
      </p:sp>
    </p:spTree>
    <p:extLst>
      <p:ext uri="{BB962C8B-B14F-4D97-AF65-F5344CB8AC3E}">
        <p14:creationId xmlns:p14="http://schemas.microsoft.com/office/powerpoint/2010/main" val="364102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42E3A0-B406-EE0D-DF87-93324BD33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FC808-2AA6-9C77-A092-F8A898DDA765}"/>
              </a:ext>
            </a:extLst>
          </p:cNvPr>
          <p:cNvSpPr>
            <a:spLocks noGrp="1"/>
          </p:cNvSpPr>
          <p:nvPr>
            <p:ph type="title"/>
          </p:nvPr>
        </p:nvSpPr>
        <p:spPr>
          <a:xfrm>
            <a:off x="1219200" y="205980"/>
            <a:ext cx="7467600" cy="304384"/>
          </a:xfrm>
        </p:spPr>
        <p:txBody>
          <a:bodyPr>
            <a:noAutofit/>
          </a:bodyPr>
          <a:lstStyle/>
          <a:p>
            <a:r>
              <a:rPr lang="en-US" sz="2400" dirty="0"/>
              <a:t>8  Connected Topics for Reflections</a:t>
            </a:r>
          </a:p>
        </p:txBody>
      </p:sp>
      <p:sp>
        <p:nvSpPr>
          <p:cNvPr id="3" name="Content Placeholder 2">
            <a:extLst>
              <a:ext uri="{FF2B5EF4-FFF2-40B4-BE49-F238E27FC236}">
                <a16:creationId xmlns:a16="http://schemas.microsoft.com/office/drawing/2014/main" id="{41BC921D-C21F-9669-421A-68513B79E22C}"/>
              </a:ext>
            </a:extLst>
          </p:cNvPr>
          <p:cNvSpPr>
            <a:spLocks noGrp="1"/>
          </p:cNvSpPr>
          <p:nvPr>
            <p:ph idx="1"/>
          </p:nvPr>
        </p:nvSpPr>
        <p:spPr>
          <a:xfrm>
            <a:off x="248771" y="715255"/>
            <a:ext cx="8646458" cy="4231966"/>
          </a:xfrm>
        </p:spPr>
        <p:txBody>
          <a:bodyPr>
            <a:noAutofit/>
          </a:bodyPr>
          <a:lstStyle/>
          <a:p>
            <a:r>
              <a:rPr lang="en-US" sz="1800" dirty="0"/>
              <a:t>A brief description of the original assignment, activity, or course material.</a:t>
            </a:r>
          </a:p>
          <a:p>
            <a:r>
              <a:rPr lang="en-US" sz="1800" dirty="0"/>
              <a:t>The purpose of the assignment, activity, or course material. (aka a </a:t>
            </a:r>
            <a:r>
              <a:rPr lang="en-US" sz="1800" dirty="0" err="1"/>
              <a:t>TiLT</a:t>
            </a:r>
            <a:r>
              <a:rPr lang="en-US" sz="1800" dirty="0"/>
              <a:t> term)</a:t>
            </a:r>
          </a:p>
          <a:p>
            <a:r>
              <a:rPr lang="en-US" sz="1800" dirty="0"/>
              <a:t>A description of the change or innovation you have made to the assignment, activity, or course material.</a:t>
            </a:r>
          </a:p>
          <a:p>
            <a:r>
              <a:rPr lang="en-US" sz="1800" dirty="0"/>
              <a:t>What you hoped to accomplish with this change or innovation (i.e. your goal).</a:t>
            </a:r>
          </a:p>
          <a:p>
            <a:r>
              <a:rPr lang="en-US" sz="1800" dirty="0"/>
              <a:t>Did this change or innovation meet your expectations?</a:t>
            </a:r>
          </a:p>
          <a:p>
            <a:r>
              <a:rPr lang="en-US" sz="1800" dirty="0"/>
              <a:t>What was the outcome for your students?</a:t>
            </a:r>
          </a:p>
          <a:p>
            <a:r>
              <a:rPr lang="en-US" sz="1800" dirty="0"/>
              <a:t>What will you retain or do differently next time?</a:t>
            </a:r>
          </a:p>
          <a:p>
            <a:r>
              <a:rPr lang="en-US" sz="1800" dirty="0"/>
              <a:t>What effect did your participation in this FLC have on your teaching?</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rPr>
              <a:t> </a:t>
            </a:r>
            <a:endParaRPr lang="en-US" sz="1600" dirty="0"/>
          </a:p>
          <a:p>
            <a:endParaRPr lang="en-US" sz="2400" dirty="0"/>
          </a:p>
        </p:txBody>
      </p:sp>
      <p:sp>
        <p:nvSpPr>
          <p:cNvPr id="4" name="Slide Number Placeholder 3">
            <a:extLst>
              <a:ext uri="{FF2B5EF4-FFF2-40B4-BE49-F238E27FC236}">
                <a16:creationId xmlns:a16="http://schemas.microsoft.com/office/drawing/2014/main" id="{548C43C8-FB7E-24B8-42A4-55A24686C790}"/>
              </a:ext>
            </a:extLst>
          </p:cNvPr>
          <p:cNvSpPr>
            <a:spLocks noGrp="1"/>
          </p:cNvSpPr>
          <p:nvPr>
            <p:ph type="sldNum" sz="quarter" idx="10"/>
          </p:nvPr>
        </p:nvSpPr>
        <p:spPr/>
        <p:txBody>
          <a:bodyPr/>
          <a:lstStyle/>
          <a:p>
            <a:fld id="{64336152-522D-534E-A387-BE770A7CAF94}" type="slidenum">
              <a:rPr lang="en-US" smtClean="0"/>
              <a:pPr/>
              <a:t>6</a:t>
            </a:fld>
            <a:endParaRPr lang="en-US"/>
          </a:p>
        </p:txBody>
      </p:sp>
    </p:spTree>
    <p:extLst>
      <p:ext uri="{BB962C8B-B14F-4D97-AF65-F5344CB8AC3E}">
        <p14:creationId xmlns:p14="http://schemas.microsoft.com/office/powerpoint/2010/main" val="23743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551F67-7613-0991-72B1-81D81DF77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F661C-3555-85F7-B15D-0A278067D672}"/>
              </a:ext>
            </a:extLst>
          </p:cNvPr>
          <p:cNvSpPr>
            <a:spLocks noGrp="1"/>
          </p:cNvSpPr>
          <p:nvPr>
            <p:ph type="title"/>
          </p:nvPr>
        </p:nvSpPr>
        <p:spPr>
          <a:xfrm>
            <a:off x="1219200" y="205980"/>
            <a:ext cx="7467600" cy="304384"/>
          </a:xfrm>
        </p:spPr>
        <p:txBody>
          <a:bodyPr>
            <a:noAutofit/>
          </a:bodyPr>
          <a:lstStyle/>
          <a:p>
            <a:r>
              <a:rPr lang="en-US" sz="2400" dirty="0"/>
              <a:t>Share</a:t>
            </a:r>
          </a:p>
        </p:txBody>
      </p:sp>
      <p:sp>
        <p:nvSpPr>
          <p:cNvPr id="3" name="Content Placeholder 2">
            <a:extLst>
              <a:ext uri="{FF2B5EF4-FFF2-40B4-BE49-F238E27FC236}">
                <a16:creationId xmlns:a16="http://schemas.microsoft.com/office/drawing/2014/main" id="{5BC4F3FD-07E5-68DA-2743-636930F8A75D}"/>
              </a:ext>
            </a:extLst>
          </p:cNvPr>
          <p:cNvSpPr>
            <a:spLocks noGrp="1"/>
          </p:cNvSpPr>
          <p:nvPr>
            <p:ph idx="1"/>
          </p:nvPr>
        </p:nvSpPr>
        <p:spPr>
          <a:xfrm>
            <a:off x="248771" y="715255"/>
            <a:ext cx="8646458"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rPr>
              <a:t> </a:t>
            </a:r>
            <a:endParaRPr lang="en-US" sz="1600" dirty="0"/>
          </a:p>
          <a:p>
            <a:r>
              <a:rPr lang="en-US" sz="2400" dirty="0"/>
              <a:t>Which questions/topics were easy to answer quickly?</a:t>
            </a:r>
          </a:p>
          <a:p>
            <a:r>
              <a:rPr lang="en-US" sz="2400" dirty="0"/>
              <a:t>Did one or more remain unanswered?</a:t>
            </a:r>
          </a:p>
          <a:p>
            <a:r>
              <a:rPr lang="en-US" sz="2400" dirty="0"/>
              <a:t>Which one or two are the most important?</a:t>
            </a:r>
          </a:p>
        </p:txBody>
      </p:sp>
      <p:sp>
        <p:nvSpPr>
          <p:cNvPr id="4" name="Slide Number Placeholder 3">
            <a:extLst>
              <a:ext uri="{FF2B5EF4-FFF2-40B4-BE49-F238E27FC236}">
                <a16:creationId xmlns:a16="http://schemas.microsoft.com/office/drawing/2014/main" id="{C692EC36-9608-E920-6DEC-80F572BEDBBA}"/>
              </a:ext>
            </a:extLst>
          </p:cNvPr>
          <p:cNvSpPr>
            <a:spLocks noGrp="1"/>
          </p:cNvSpPr>
          <p:nvPr>
            <p:ph type="sldNum" sz="quarter" idx="10"/>
          </p:nvPr>
        </p:nvSpPr>
        <p:spPr/>
        <p:txBody>
          <a:bodyPr/>
          <a:lstStyle/>
          <a:p>
            <a:fld id="{64336152-522D-534E-A387-BE770A7CAF94}" type="slidenum">
              <a:rPr lang="en-US" smtClean="0"/>
              <a:pPr/>
              <a:t>7</a:t>
            </a:fld>
            <a:endParaRPr lang="en-US"/>
          </a:p>
        </p:txBody>
      </p:sp>
    </p:spTree>
    <p:extLst>
      <p:ext uri="{BB962C8B-B14F-4D97-AF65-F5344CB8AC3E}">
        <p14:creationId xmlns:p14="http://schemas.microsoft.com/office/powerpoint/2010/main" val="12599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5A05BBD5-8536-0C5D-78DF-018EE9941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2DC31-C3F2-0ADE-9A99-306D2DA45209}"/>
              </a:ext>
            </a:extLst>
          </p:cNvPr>
          <p:cNvSpPr>
            <a:spLocks noGrp="1"/>
          </p:cNvSpPr>
          <p:nvPr>
            <p:ph type="title"/>
          </p:nvPr>
        </p:nvSpPr>
        <p:spPr>
          <a:xfrm>
            <a:off x="1101611" y="313881"/>
            <a:ext cx="7209782" cy="381063"/>
          </a:xfrm>
        </p:spPr>
        <p:txBody>
          <a:bodyPr>
            <a:normAutofit fontScale="90000"/>
          </a:bodyPr>
          <a:lstStyle/>
          <a:p>
            <a:pPr algn="ctr"/>
            <a:r>
              <a:rPr lang="en-ZA" dirty="0"/>
              <a:t>New Assignments, Course, Curricular Materials</a:t>
            </a:r>
          </a:p>
        </p:txBody>
      </p:sp>
      <p:sp>
        <p:nvSpPr>
          <p:cNvPr id="3" name="Content Placeholder 2">
            <a:extLst>
              <a:ext uri="{FF2B5EF4-FFF2-40B4-BE49-F238E27FC236}">
                <a16:creationId xmlns:a16="http://schemas.microsoft.com/office/drawing/2014/main" id="{BF67BDEA-54DC-9BA3-238A-83F5BB2571C5}"/>
              </a:ext>
            </a:extLst>
          </p:cNvPr>
          <p:cNvSpPr>
            <a:spLocks noGrp="1"/>
          </p:cNvSpPr>
          <p:nvPr>
            <p:ph sz="quarter" idx="12"/>
          </p:nvPr>
        </p:nvSpPr>
        <p:spPr>
          <a:xfrm>
            <a:off x="1364105" y="766689"/>
            <a:ext cx="6947288" cy="4062929"/>
          </a:xfrm>
        </p:spPr>
        <p:txBody>
          <a:bodyPr>
            <a:normAutofit/>
          </a:bodyPr>
          <a:lstStyle/>
          <a:p>
            <a:pPr marL="0" lvl="0" indent="0">
              <a:lnSpc>
                <a:spcPct val="107000"/>
              </a:lnSpc>
              <a:spcAft>
                <a:spcPts val="600"/>
              </a:spcAft>
              <a:buNone/>
            </a:pPr>
            <a:r>
              <a:rPr lang="en-US"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--Holmes:  Writing Intensive </a:t>
            </a:r>
            <a:r>
              <a:rPr lang="en-US" b="1" kern="100" dirty="0" err="1">
                <a:solidFill>
                  <a:prstClr val="black"/>
                </a:solidFill>
                <a:latin typeface="Aptos" panose="020B0004020202020204" pitchFamily="34" charset="0"/>
                <a:ea typeface="Aptos" panose="020B0004020202020204" pitchFamily="34" charset="0"/>
                <a:cs typeface="Times New Roman" panose="02020603050405020304" pitchFamily="18" charset="0"/>
              </a:rPr>
              <a:t>assn</a:t>
            </a:r>
            <a:r>
              <a:rPr lang="en-US"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Community based project with nonprofit, site visit to legislature to observe, producing a persuasive letter/paper designed to support effort of nonprofit (Georgia State U)</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--Employ ‘pause-predict-ponder’ to encourage constructive guessing (Ga Tech Engineering)</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--Spliced in new topic in MGIS and away from block class (Dalton State Information Sys)</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--Creating Concept Map to connect previous to current materials (Dalton State biology)</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a:t>
            </a:r>
            <a:r>
              <a:rPr lang="en-US" kern="100" dirty="0" err="1">
                <a:latin typeface="Aptos" panose="020B0004020202020204" pitchFamily="34" charset="0"/>
                <a:ea typeface="Aptos" panose="020B0004020202020204" pitchFamily="34" charset="0"/>
                <a:cs typeface="Times New Roman" panose="02020603050405020304" pitchFamily="18" charset="0"/>
              </a:rPr>
              <a:t>TiLT</a:t>
            </a:r>
            <a:r>
              <a:rPr lang="en-US" kern="100" dirty="0">
                <a:latin typeface="Aptos" panose="020B0004020202020204" pitchFamily="34" charset="0"/>
                <a:ea typeface="Aptos" panose="020B0004020202020204" pitchFamily="34" charset="0"/>
                <a:cs typeface="Times New Roman" panose="02020603050405020304" pitchFamily="18" charset="0"/>
              </a:rPr>
              <a:t>-ed nursing assignments to create new assignments (Ga Southwestern nursing)</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--Produced a model Capstone (HIP) for the university (U of West Georgia, all programs)</a:t>
            </a:r>
          </a:p>
          <a:p>
            <a:pPr marL="0" indent="0">
              <a:lnSpc>
                <a:spcPct val="107000"/>
              </a:lnSpc>
              <a:spcAft>
                <a:spcPts val="6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--Produced pilot syllabi for an FYS (HIP) course to be offered (Valdosta, all programs)</a:t>
            </a:r>
          </a:p>
          <a:p>
            <a:pPr marL="0" lvl="0" indent="0">
              <a:lnSpc>
                <a:spcPct val="107000"/>
              </a:lnSpc>
              <a:spcAft>
                <a:spcPts val="600"/>
              </a:spcAft>
              <a:buNone/>
            </a:pPr>
            <a:r>
              <a:rPr lang="en-US"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--Pool of 120 questions to support 6 quizzes using SWEBOK (Ga Tech Engineering)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DD133D-D277-E3FB-DED9-AD897ED46AC5}"/>
              </a:ext>
            </a:extLst>
          </p:cNvPr>
          <p:cNvSpPr>
            <a:spLocks noGrp="1"/>
          </p:cNvSpPr>
          <p:nvPr>
            <p:ph type="sldNum" sz="quarter" idx="15"/>
          </p:nvPr>
        </p:nvSpPr>
        <p:spPr/>
        <p:txBody>
          <a:bodyPr/>
          <a:lstStyle/>
          <a:p>
            <a:pPr defTabSz="685800"/>
            <a:fld id="{18D65601-5AE2-46FC-B138-694DDD2B510D}" type="slidenum">
              <a:rPr lang="en-US">
                <a:solidFill>
                  <a:prstClr val="black"/>
                </a:solidFill>
                <a:latin typeface="Univers Light"/>
              </a:rPr>
              <a:pPr defTabSz="685800"/>
              <a:t>8</a:t>
            </a:fld>
            <a:endParaRPr lang="en-US">
              <a:solidFill>
                <a:prstClr val="black"/>
              </a:solidFill>
              <a:latin typeface="Univers Light"/>
            </a:endParaRPr>
          </a:p>
        </p:txBody>
      </p:sp>
    </p:spTree>
    <p:extLst>
      <p:ext uri="{BB962C8B-B14F-4D97-AF65-F5344CB8AC3E}">
        <p14:creationId xmlns:p14="http://schemas.microsoft.com/office/powerpoint/2010/main" val="176893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EE8E-1481-433C-BB3B-446B447395F3}"/>
              </a:ext>
            </a:extLst>
          </p:cNvPr>
          <p:cNvSpPr>
            <a:spLocks noGrp="1"/>
          </p:cNvSpPr>
          <p:nvPr>
            <p:ph type="title"/>
          </p:nvPr>
        </p:nvSpPr>
        <p:spPr>
          <a:xfrm>
            <a:off x="1219200" y="196280"/>
            <a:ext cx="7467600" cy="527346"/>
          </a:xfrm>
        </p:spPr>
        <p:txBody>
          <a:bodyPr>
            <a:normAutofit/>
          </a:bodyPr>
          <a:lstStyle/>
          <a:p>
            <a:r>
              <a:rPr lang="en-US" sz="2400" dirty="0"/>
              <a:t>Unpacking the Topics</a:t>
            </a:r>
          </a:p>
        </p:txBody>
      </p:sp>
      <p:sp>
        <p:nvSpPr>
          <p:cNvPr id="4" name="Slide Number Placeholder 3"/>
          <p:cNvSpPr>
            <a:spLocks noGrp="1"/>
          </p:cNvSpPr>
          <p:nvPr>
            <p:ph type="sldNum" sz="quarter" idx="10"/>
          </p:nvPr>
        </p:nvSpPr>
        <p:spPr/>
        <p:txBody>
          <a:bodyPr/>
          <a:lstStyle/>
          <a:p>
            <a:fld id="{64336152-522D-534E-A387-BE770A7CAF94}" type="slidenum">
              <a:rPr lang="en-US" smtClean="0"/>
              <a:pPr/>
              <a:t>9</a:t>
            </a:fld>
            <a:endParaRPr lang="en-US"/>
          </a:p>
        </p:txBody>
      </p:sp>
      <p:sp>
        <p:nvSpPr>
          <p:cNvPr id="6" name="Content Placeholder 5">
            <a:extLst>
              <a:ext uri="{FF2B5EF4-FFF2-40B4-BE49-F238E27FC236}">
                <a16:creationId xmlns:a16="http://schemas.microsoft.com/office/drawing/2014/main" id="{C36E66BD-3F7A-F6A4-D446-472286B9C8B2}"/>
              </a:ext>
            </a:extLst>
          </p:cNvPr>
          <p:cNvSpPr>
            <a:spLocks noGrp="1"/>
          </p:cNvSpPr>
          <p:nvPr>
            <p:ph idx="1"/>
          </p:nvPr>
        </p:nvSpPr>
        <p:spPr>
          <a:xfrm>
            <a:off x="1219200" y="723626"/>
            <a:ext cx="7467600" cy="3619775"/>
          </a:xfrm>
        </p:spPr>
        <p:txBody>
          <a:bodyPr>
            <a:normAutofit/>
          </a:bodyPr>
          <a:lstStyle/>
          <a:p>
            <a:r>
              <a:rPr lang="en-US" dirty="0"/>
              <a:t>Original </a:t>
            </a:r>
          </a:p>
          <a:p>
            <a:pPr marL="0" indent="0">
              <a:buNone/>
            </a:pPr>
            <a:r>
              <a:rPr lang="en-US" sz="1500" kern="100" dirty="0">
                <a:solidFill>
                  <a:prstClr val="black"/>
                </a:solidFill>
                <a:latin typeface="Aptos" panose="020B0004020202020204" pitchFamily="34" charset="0"/>
                <a:cs typeface="Times New Roman" panose="02020603050405020304" pitchFamily="18" charset="0"/>
              </a:rPr>
              <a:t>So what was the original assignment which the above ones replaced? Is the new something novel, was it something needed to fill an absence or deficiency, was it an experiment in using class time to enhance student learning or engagement, or again, something different from all the above</a:t>
            </a:r>
            <a:endParaRPr lang="en-US" dirty="0"/>
          </a:p>
          <a:p>
            <a:r>
              <a:rPr lang="en-US" dirty="0"/>
              <a:t>Purpose of original</a:t>
            </a:r>
          </a:p>
          <a:p>
            <a:pPr marL="0" indent="0">
              <a:buNone/>
            </a:pPr>
            <a:r>
              <a:rPr lang="en-US" sz="1500" kern="100" dirty="0">
                <a:solidFill>
                  <a:prstClr val="black"/>
                </a:solidFill>
                <a:latin typeface="Aptos" panose="020B0004020202020204" pitchFamily="34" charset="0"/>
                <a:cs typeface="Times New Roman" panose="02020603050405020304" pitchFamily="18" charset="0"/>
              </a:rPr>
              <a:t>And </a:t>
            </a: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mn-ea"/>
                <a:cs typeface="Times New Roman" panose="02020603050405020304" pitchFamily="18" charset="0"/>
              </a:rPr>
              <a:t>what was the original one designed to do? Was the answer in the syllabus? Again, was the purpose specified or not?  </a:t>
            </a:r>
            <a:endParaRPr lang="en-US" dirty="0"/>
          </a:p>
        </p:txBody>
      </p:sp>
    </p:spTree>
    <p:extLst>
      <p:ext uri="{BB962C8B-B14F-4D97-AF65-F5344CB8AC3E}">
        <p14:creationId xmlns:p14="http://schemas.microsoft.com/office/powerpoint/2010/main" val="3937621249"/>
      </p:ext>
    </p:extLst>
  </p:cSld>
  <p:clrMapOvr>
    <a:masterClrMapping/>
  </p:clrMapOvr>
</p:sld>
</file>

<file path=ppt/theme/theme1.xml><?xml version="1.0" encoding="utf-8"?>
<a:theme xmlns:a="http://schemas.openxmlformats.org/drawingml/2006/main" name="Main title USG Widescreen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gre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74E941FCB3D4792A3CD1A3A3B4939" ma:contentTypeVersion="4" ma:contentTypeDescription="Create a new document." ma:contentTypeScope="" ma:versionID="8f46c86121eb24ce916b28128846f450">
  <xsd:schema xmlns:xsd="http://www.w3.org/2001/XMLSchema" xmlns:xs="http://www.w3.org/2001/XMLSchema" xmlns:p="http://schemas.microsoft.com/office/2006/metadata/properties" xmlns:ns2="bea27a18-983e-48aa-a267-dee16467ba8c" targetNamespace="http://schemas.microsoft.com/office/2006/metadata/properties" ma:root="true" ma:fieldsID="7eaca08a17ba3bbbc0ddf0ca281c1f50" ns2:_="">
    <xsd:import namespace="bea27a18-983e-48aa-a267-dee16467ba8c"/>
    <xsd:element name="properties">
      <xsd:complexType>
        <xsd:sequence>
          <xsd:element name="documentManagement">
            <xsd:complexType>
              <xsd:all>
                <xsd:element ref="ns2:Document_x0020_Type"/>
                <xsd:element ref="ns2:MediaServiceMetadata" minOccurs="0"/>
                <xsd:element ref="ns2:MediaServiceFastMetadata"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27a18-983e-48aa-a267-dee16467ba8c" elementFormDefault="qualified">
    <xsd:import namespace="http://schemas.microsoft.com/office/2006/documentManagement/types"/>
    <xsd:import namespace="http://schemas.microsoft.com/office/infopath/2007/PartnerControls"/>
    <xsd:element name="Document_x0020_Type" ma:index="8" ma:displayName="Document Type" ma:default="Logo" ma:format="RadioButtons" ma:internalName="Document_x0020_Type">
      <xsd:simpleType>
        <xsd:restriction base="dms:Choice">
          <xsd:enumeration value="Logo"/>
          <xsd:enumeration value="PowerPoint"/>
          <xsd:enumeration value="Letterhead"/>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0" ma:index="1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bea27a18-983e-48aa-a267-dee16467ba8c">PowerPoint</Document_x0020_Type>
    <Description0 xmlns="bea27a18-983e-48aa-a267-dee16467ba8c">PPT for creating highly visual content best viewed on a screen – i.e., for a keynote or a conference presentation.</Description0>
  </documentManagement>
</p:properties>
</file>

<file path=customXml/itemProps1.xml><?xml version="1.0" encoding="utf-8"?>
<ds:datastoreItem xmlns:ds="http://schemas.openxmlformats.org/officeDocument/2006/customXml" ds:itemID="{0C41F3DD-E44D-4A3F-964C-8E95E9878455}">
  <ds:schemaRefs>
    <ds:schemaRef ds:uri="bea27a18-983e-48aa-a267-dee16467ba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32E142-9852-4671-83F7-37DBC1B98663}">
  <ds:schemaRefs>
    <ds:schemaRef ds:uri="http://schemas.microsoft.com/sharepoint/v3/contenttype/forms"/>
  </ds:schemaRefs>
</ds:datastoreItem>
</file>

<file path=customXml/itemProps3.xml><?xml version="1.0" encoding="utf-8"?>
<ds:datastoreItem xmlns:ds="http://schemas.openxmlformats.org/officeDocument/2006/customXml" ds:itemID="{37DEBB71-B389-441C-9869-675452A02297}">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bea27a18-983e-48aa-a267-dee16467ba8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5188</TotalTime>
  <Words>3032</Words>
  <Application>Microsoft Office PowerPoint</Application>
  <PresentationFormat>On-screen Show (16:9)</PresentationFormat>
  <Paragraphs>258</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Aptos</vt:lpstr>
      <vt:lpstr>Arial</vt:lpstr>
      <vt:lpstr>Calibri</vt:lpstr>
      <vt:lpstr>Century</vt:lpstr>
      <vt:lpstr>Century Gothic</vt:lpstr>
      <vt:lpstr>hero-new</vt:lpstr>
      <vt:lpstr>Times New Roman</vt:lpstr>
      <vt:lpstr>Tisa Offc Serif Pro</vt:lpstr>
      <vt:lpstr>Univers Light</vt:lpstr>
      <vt:lpstr>Main title USG Widescreen grey</vt:lpstr>
      <vt:lpstr>Secondary slides USG Widescreen grey</vt:lpstr>
      <vt:lpstr>Custom</vt:lpstr>
      <vt:lpstr>         </vt:lpstr>
      <vt:lpstr> Meauxmentum Scholar Reflections: Your First Draft   </vt:lpstr>
      <vt:lpstr>Today’s Purpose &amp; Tasks </vt:lpstr>
      <vt:lpstr>From the August meeting and the Toolkit</vt:lpstr>
      <vt:lpstr>8  Connected Topics for Reflections</vt:lpstr>
      <vt:lpstr>8  Connected Topics for Reflections</vt:lpstr>
      <vt:lpstr>Share</vt:lpstr>
      <vt:lpstr>New Assignments, Course, Curricular Materials</vt:lpstr>
      <vt:lpstr>Unpacking the Topics</vt:lpstr>
      <vt:lpstr>Unpacking the Topics</vt:lpstr>
      <vt:lpstr>Unpacking the Topics</vt:lpstr>
      <vt:lpstr> Final Topic:  Impact of FLC on my teaching</vt:lpstr>
      <vt:lpstr>II. Planning, Writing, Sharing</vt:lpstr>
      <vt:lpstr>Planning, Writing, Sharing   </vt:lpstr>
      <vt:lpstr>III. Contributions of FLC Members</vt:lpstr>
      <vt:lpstr>Collating or Editing Member Reflections</vt:lpstr>
      <vt:lpstr>Ways to Showcase Member Reflections</vt:lpstr>
      <vt:lpstr>         </vt:lpstr>
      <vt:lpstr>Looking ahead</vt:lpstr>
      <vt:lpstr>         </vt:lpstr>
      <vt:lpstr>Thank you and please contact me with any questions </vt:lpstr>
      <vt:lpstr>Report quotes </vt:lpstr>
      <vt:lpstr>Report quotes 2</vt:lpstr>
      <vt:lpstr>Report Sample Course Changes</vt:lpstr>
      <vt:lpstr>Report Sample Course Changes 2</vt:lpstr>
      <vt:lpstr>Report Sample Course Changes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 PowerPoint Presentation Template</dc:title>
  <dc:subject/>
  <dc:creator>John Vanchella</dc:creator>
  <cp:keywords/>
  <dc:description/>
  <cp:lastModifiedBy>Jeff Galle</cp:lastModifiedBy>
  <cp:revision>4</cp:revision>
  <cp:lastPrinted>2025-03-25T20:16:12Z</cp:lastPrinted>
  <dcterms:created xsi:type="dcterms:W3CDTF">2016-05-06T18:44:28Z</dcterms:created>
  <dcterms:modified xsi:type="dcterms:W3CDTF">2025-05-05T00:22:32Z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0x0101001D574E941FCB3D4792A3CD1A3A3B4939</vt:lpwstr>
  </property>
</Properties>
</file>