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95" r:id="rId5"/>
    <p:sldMasterId id="2147483709" r:id="rId6"/>
  </p:sldMasterIdLst>
  <p:notesMasterIdLst>
    <p:notesMasterId r:id="rId27"/>
  </p:notesMasterIdLst>
  <p:handoutMasterIdLst>
    <p:handoutMasterId r:id="rId28"/>
  </p:handoutMasterIdLst>
  <p:sldIdLst>
    <p:sldId id="322" r:id="rId7"/>
    <p:sldId id="321" r:id="rId8"/>
    <p:sldId id="320" r:id="rId9"/>
    <p:sldId id="326" r:id="rId10"/>
    <p:sldId id="350" r:id="rId11"/>
    <p:sldId id="319" r:id="rId12"/>
    <p:sldId id="365" r:id="rId13"/>
    <p:sldId id="356" r:id="rId14"/>
    <p:sldId id="362" r:id="rId15"/>
    <p:sldId id="360" r:id="rId16"/>
    <p:sldId id="353" r:id="rId17"/>
    <p:sldId id="285" r:id="rId18"/>
    <p:sldId id="354" r:id="rId19"/>
    <p:sldId id="357" r:id="rId20"/>
    <p:sldId id="351" r:id="rId21"/>
    <p:sldId id="355" r:id="rId22"/>
    <p:sldId id="363" r:id="rId23"/>
    <p:sldId id="358" r:id="rId24"/>
    <p:sldId id="318" r:id="rId25"/>
    <p:sldId id="310"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8BF"/>
    <a:srgbClr val="5869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845603-4242-4104-83C8-9E4A2ED190DE}" v="7525" dt="2025-03-20T16:08:10.386"/>
    <p1510:client id="{D8BF0D35-0FD7-4F3C-B575-6B8940F91B94}" v="47" dt="2025-03-20T18:13:36.216"/>
  </p1510:revLst>
</p1510:revInfo>
</file>

<file path=ppt/tableStyles.xml><?xml version="1.0" encoding="utf-8"?>
<a:tblStyleLst xmlns:a="http://schemas.openxmlformats.org/drawingml/2006/main" def="{0E3FDE45-AF77-4B5C-9715-49D594BDF05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ff Galle" userId="170695210e6c2eeb" providerId="LiveId" clId="{D8BF0D35-0FD7-4F3C-B575-6B8940F91B94}"/>
    <pc:docChg chg="modSld">
      <pc:chgData name="Jeff Galle" userId="170695210e6c2eeb" providerId="LiveId" clId="{D8BF0D35-0FD7-4F3C-B575-6B8940F91B94}" dt="2025-03-20T18:13:36.217" v="18" actId="20577"/>
      <pc:docMkLst>
        <pc:docMk/>
      </pc:docMkLst>
      <pc:sldChg chg="modNotesTx">
        <pc:chgData name="Jeff Galle" userId="170695210e6c2eeb" providerId="LiveId" clId="{D8BF0D35-0FD7-4F3C-B575-6B8940F91B94}" dt="2025-03-20T18:13:06.550" v="15" actId="255"/>
        <pc:sldMkLst>
          <pc:docMk/>
          <pc:sldMk cId="2906152353" sldId="318"/>
        </pc:sldMkLst>
      </pc:sldChg>
      <pc:sldChg chg="modSp mod">
        <pc:chgData name="Jeff Galle" userId="170695210e6c2eeb" providerId="LiveId" clId="{D8BF0D35-0FD7-4F3C-B575-6B8940F91B94}" dt="2025-03-20T18:13:36.217" v="18" actId="20577"/>
        <pc:sldMkLst>
          <pc:docMk/>
          <pc:sldMk cId="3378822495" sldId="322"/>
        </pc:sldMkLst>
        <pc:spChg chg="mod">
          <ac:chgData name="Jeff Galle" userId="170695210e6c2eeb" providerId="LiveId" clId="{D8BF0D35-0FD7-4F3C-B575-6B8940F91B94}" dt="2025-03-20T18:13:36.217" v="18" actId="20577"/>
          <ac:spMkLst>
            <pc:docMk/>
            <pc:sldMk cId="3378822495" sldId="322"/>
            <ac:spMk id="2" creationId="{75454C9E-20FB-B999-9303-C71D1334BAD7}"/>
          </ac:spMkLst>
        </pc:spChg>
      </pc:sldChg>
      <pc:sldChg chg="modSp mod modNotesTx">
        <pc:chgData name="Jeff Galle" userId="170695210e6c2eeb" providerId="LiveId" clId="{D8BF0D35-0FD7-4F3C-B575-6B8940F91B94}" dt="2025-03-20T18:11:00.585" v="8" actId="6549"/>
        <pc:sldMkLst>
          <pc:docMk/>
          <pc:sldMk cId="3638169163" sldId="357"/>
        </pc:sldMkLst>
        <pc:spChg chg="mod">
          <ac:chgData name="Jeff Galle" userId="170695210e6c2eeb" providerId="LiveId" clId="{D8BF0D35-0FD7-4F3C-B575-6B8940F91B94}" dt="2025-03-20T18:11:00.585" v="8" actId="6549"/>
          <ac:spMkLst>
            <pc:docMk/>
            <pc:sldMk cId="3638169163" sldId="357"/>
            <ac:spMk id="3" creationId="{9F27867B-A506-70FE-539B-5EA17FC6F97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590EAC-5ED8-4870-B937-0A5B2A776C3F}" type="doc">
      <dgm:prSet loTypeId="urn:microsoft.com/office/officeart/2005/8/layout/arrow2" loCatId="process" qsTypeId="urn:microsoft.com/office/officeart/2005/8/quickstyle/simple1" qsCatId="simple" csTypeId="urn:microsoft.com/office/officeart/2005/8/colors/accent1_2" csCatId="accent1" phldr="1"/>
      <dgm:spPr/>
    </dgm:pt>
    <dgm:pt modelId="{81A8D7B6-BED1-4965-828F-62CA2851CB66}">
      <dgm:prSet phldrT="[Text]" custT="1"/>
      <dgm:spPr/>
      <dgm:t>
        <a:bodyPr/>
        <a:lstStyle/>
        <a:p>
          <a:r>
            <a:rPr lang="en-US" sz="2000"/>
            <a:t>in class activities</a:t>
          </a:r>
        </a:p>
      </dgm:t>
    </dgm:pt>
    <dgm:pt modelId="{100302E3-08FC-4EB8-A747-0289750C5387}" type="parTrans" cxnId="{A892A579-A3AE-400E-9657-9A4EDD3C3C9C}">
      <dgm:prSet/>
      <dgm:spPr/>
      <dgm:t>
        <a:bodyPr/>
        <a:lstStyle/>
        <a:p>
          <a:endParaRPr lang="en-US"/>
        </a:p>
      </dgm:t>
    </dgm:pt>
    <dgm:pt modelId="{3841BC55-2A84-4E46-A6C9-E05B1CF3834C}" type="sibTrans" cxnId="{A892A579-A3AE-400E-9657-9A4EDD3C3C9C}">
      <dgm:prSet/>
      <dgm:spPr/>
      <dgm:t>
        <a:bodyPr/>
        <a:lstStyle/>
        <a:p>
          <a:endParaRPr lang="en-US"/>
        </a:p>
      </dgm:t>
    </dgm:pt>
    <dgm:pt modelId="{E64DB791-3687-4ADF-AEB3-AD10D316D005}">
      <dgm:prSet phldrT="[Text]" custT="1"/>
      <dgm:spPr/>
      <dgm:t>
        <a:bodyPr/>
        <a:lstStyle/>
        <a:p>
          <a:r>
            <a:rPr lang="en-US" sz="2800"/>
            <a:t>Student work</a:t>
          </a:r>
        </a:p>
      </dgm:t>
    </dgm:pt>
    <dgm:pt modelId="{8CB460EF-2045-4AFE-8EC7-B1B95400FF6D}" type="parTrans" cxnId="{2D778256-7045-447D-AF5D-E37E2C2D8A6D}">
      <dgm:prSet/>
      <dgm:spPr/>
      <dgm:t>
        <a:bodyPr/>
        <a:lstStyle/>
        <a:p>
          <a:endParaRPr lang="en-US"/>
        </a:p>
      </dgm:t>
    </dgm:pt>
    <dgm:pt modelId="{E64A6733-9306-45B1-9698-59AC2A470F2C}" type="sibTrans" cxnId="{2D778256-7045-447D-AF5D-E37E2C2D8A6D}">
      <dgm:prSet/>
      <dgm:spPr/>
      <dgm:t>
        <a:bodyPr/>
        <a:lstStyle/>
        <a:p>
          <a:endParaRPr lang="en-US"/>
        </a:p>
      </dgm:t>
    </dgm:pt>
    <dgm:pt modelId="{21FB76EA-3EB2-4698-9641-483615CDD59B}">
      <dgm:prSet phldrT="[Text]" custT="1"/>
      <dgm:spPr/>
      <dgm:t>
        <a:bodyPr/>
        <a:lstStyle/>
        <a:p>
          <a:r>
            <a:rPr lang="en-US" sz="3200"/>
            <a:t>Experience of content</a:t>
          </a:r>
        </a:p>
      </dgm:t>
    </dgm:pt>
    <dgm:pt modelId="{8967A4D2-D82F-4770-AE66-7C367C38E04E}" type="parTrans" cxnId="{7F058104-EF16-49EE-BB06-FB210C5E98A2}">
      <dgm:prSet/>
      <dgm:spPr/>
      <dgm:t>
        <a:bodyPr/>
        <a:lstStyle/>
        <a:p>
          <a:endParaRPr lang="en-US"/>
        </a:p>
      </dgm:t>
    </dgm:pt>
    <dgm:pt modelId="{B2DF1980-27C2-4FD7-A594-6EF45FDDA21B}" type="sibTrans" cxnId="{7F058104-EF16-49EE-BB06-FB210C5E98A2}">
      <dgm:prSet/>
      <dgm:spPr/>
      <dgm:t>
        <a:bodyPr/>
        <a:lstStyle/>
        <a:p>
          <a:endParaRPr lang="en-US"/>
        </a:p>
      </dgm:t>
    </dgm:pt>
    <dgm:pt modelId="{E452EA7A-71F3-4ACD-A419-A98692DA516B}" type="pres">
      <dgm:prSet presAssocID="{5A590EAC-5ED8-4870-B937-0A5B2A776C3F}" presName="arrowDiagram" presStyleCnt="0">
        <dgm:presLayoutVars>
          <dgm:chMax val="5"/>
          <dgm:dir/>
          <dgm:resizeHandles val="exact"/>
        </dgm:presLayoutVars>
      </dgm:prSet>
      <dgm:spPr/>
    </dgm:pt>
    <dgm:pt modelId="{F5066CA4-2D47-4B88-A343-EEE9F5F56580}" type="pres">
      <dgm:prSet presAssocID="{5A590EAC-5ED8-4870-B937-0A5B2A776C3F}" presName="arrow" presStyleLbl="bgShp" presStyleIdx="0" presStyleCnt="1"/>
      <dgm:spPr/>
    </dgm:pt>
    <dgm:pt modelId="{A10124FF-3441-4CC6-81BC-FB393267914A}" type="pres">
      <dgm:prSet presAssocID="{5A590EAC-5ED8-4870-B937-0A5B2A776C3F}" presName="arrowDiagram3" presStyleCnt="0"/>
      <dgm:spPr/>
    </dgm:pt>
    <dgm:pt modelId="{5582A32E-DC7B-4296-AB98-99EED39AEB6E}" type="pres">
      <dgm:prSet presAssocID="{81A8D7B6-BED1-4965-828F-62CA2851CB66}" presName="bullet3a" presStyleLbl="node1" presStyleIdx="0" presStyleCnt="3" custScaleX="115091" custScaleY="86476" custLinFactNeighborX="46687" custLinFactNeighborY="-21325"/>
      <dgm:spPr/>
    </dgm:pt>
    <dgm:pt modelId="{84E42C8B-CF81-491F-B4BF-75B4390D8B01}" type="pres">
      <dgm:prSet presAssocID="{81A8D7B6-BED1-4965-828F-62CA2851CB66}" presName="textBox3a" presStyleLbl="revTx" presStyleIdx="0" presStyleCnt="3">
        <dgm:presLayoutVars>
          <dgm:bulletEnabled val="1"/>
        </dgm:presLayoutVars>
      </dgm:prSet>
      <dgm:spPr/>
    </dgm:pt>
    <dgm:pt modelId="{6EB441B4-C700-4013-B9A2-5016845B0BFD}" type="pres">
      <dgm:prSet presAssocID="{E64DB791-3687-4ADF-AEB3-AD10D316D005}" presName="bullet3b" presStyleLbl="node1" presStyleIdx="1" presStyleCnt="3"/>
      <dgm:spPr/>
    </dgm:pt>
    <dgm:pt modelId="{E04116A0-03EC-401B-AD61-819A9B6867D0}" type="pres">
      <dgm:prSet presAssocID="{E64DB791-3687-4ADF-AEB3-AD10D316D005}" presName="textBox3b" presStyleLbl="revTx" presStyleIdx="1" presStyleCnt="3" custScaleX="129202" custScaleY="91176">
        <dgm:presLayoutVars>
          <dgm:bulletEnabled val="1"/>
        </dgm:presLayoutVars>
      </dgm:prSet>
      <dgm:spPr/>
    </dgm:pt>
    <dgm:pt modelId="{1D990E07-80B3-4177-BE46-ADF180F1E5DB}" type="pres">
      <dgm:prSet presAssocID="{21FB76EA-3EB2-4698-9641-483615CDD59B}" presName="bullet3c" presStyleLbl="node1" presStyleIdx="2" presStyleCnt="3"/>
      <dgm:spPr/>
    </dgm:pt>
    <dgm:pt modelId="{A3B2B8DD-68A0-4519-8AD0-34E30D4C1581}" type="pres">
      <dgm:prSet presAssocID="{21FB76EA-3EB2-4698-9641-483615CDD59B}" presName="textBox3c" presStyleLbl="revTx" presStyleIdx="2" presStyleCnt="3" custScaleX="209255" custScaleY="93589">
        <dgm:presLayoutVars>
          <dgm:bulletEnabled val="1"/>
        </dgm:presLayoutVars>
      </dgm:prSet>
      <dgm:spPr/>
    </dgm:pt>
  </dgm:ptLst>
  <dgm:cxnLst>
    <dgm:cxn modelId="{7F058104-EF16-49EE-BB06-FB210C5E98A2}" srcId="{5A590EAC-5ED8-4870-B937-0A5B2A776C3F}" destId="{21FB76EA-3EB2-4698-9641-483615CDD59B}" srcOrd="2" destOrd="0" parTransId="{8967A4D2-D82F-4770-AE66-7C367C38E04E}" sibTransId="{B2DF1980-27C2-4FD7-A594-6EF45FDDA21B}"/>
    <dgm:cxn modelId="{876A773C-42AC-4813-A906-D8FBC3AF302C}" type="presOf" srcId="{21FB76EA-3EB2-4698-9641-483615CDD59B}" destId="{A3B2B8DD-68A0-4519-8AD0-34E30D4C1581}" srcOrd="0" destOrd="0" presId="urn:microsoft.com/office/officeart/2005/8/layout/arrow2"/>
    <dgm:cxn modelId="{2965A470-A07E-4A53-B96D-4F21713D05F6}" type="presOf" srcId="{81A8D7B6-BED1-4965-828F-62CA2851CB66}" destId="{84E42C8B-CF81-491F-B4BF-75B4390D8B01}" srcOrd="0" destOrd="0" presId="urn:microsoft.com/office/officeart/2005/8/layout/arrow2"/>
    <dgm:cxn modelId="{2D778256-7045-447D-AF5D-E37E2C2D8A6D}" srcId="{5A590EAC-5ED8-4870-B937-0A5B2A776C3F}" destId="{E64DB791-3687-4ADF-AEB3-AD10D316D005}" srcOrd="1" destOrd="0" parTransId="{8CB460EF-2045-4AFE-8EC7-B1B95400FF6D}" sibTransId="{E64A6733-9306-45B1-9698-59AC2A470F2C}"/>
    <dgm:cxn modelId="{A892A579-A3AE-400E-9657-9A4EDD3C3C9C}" srcId="{5A590EAC-5ED8-4870-B937-0A5B2A776C3F}" destId="{81A8D7B6-BED1-4965-828F-62CA2851CB66}" srcOrd="0" destOrd="0" parTransId="{100302E3-08FC-4EB8-A747-0289750C5387}" sibTransId="{3841BC55-2A84-4E46-A6C9-E05B1CF3834C}"/>
    <dgm:cxn modelId="{C21D7392-9F28-4611-9526-5281E58F98C1}" type="presOf" srcId="{5A590EAC-5ED8-4870-B937-0A5B2A776C3F}" destId="{E452EA7A-71F3-4ACD-A419-A98692DA516B}" srcOrd="0" destOrd="0" presId="urn:microsoft.com/office/officeart/2005/8/layout/arrow2"/>
    <dgm:cxn modelId="{97D1F2DD-204C-498F-A7B8-8708863C49A1}" type="presOf" srcId="{E64DB791-3687-4ADF-AEB3-AD10D316D005}" destId="{E04116A0-03EC-401B-AD61-819A9B6867D0}" srcOrd="0" destOrd="0" presId="urn:microsoft.com/office/officeart/2005/8/layout/arrow2"/>
    <dgm:cxn modelId="{34E836E4-7E57-43EC-833C-933BACF7BEC3}" type="presParOf" srcId="{E452EA7A-71F3-4ACD-A419-A98692DA516B}" destId="{F5066CA4-2D47-4B88-A343-EEE9F5F56580}" srcOrd="0" destOrd="0" presId="urn:microsoft.com/office/officeart/2005/8/layout/arrow2"/>
    <dgm:cxn modelId="{652822D0-4E3A-4426-BF0E-C6BE3E036F16}" type="presParOf" srcId="{E452EA7A-71F3-4ACD-A419-A98692DA516B}" destId="{A10124FF-3441-4CC6-81BC-FB393267914A}" srcOrd="1" destOrd="0" presId="urn:microsoft.com/office/officeart/2005/8/layout/arrow2"/>
    <dgm:cxn modelId="{07AE24A8-2697-4856-BB55-8B4A14FD1DB9}" type="presParOf" srcId="{A10124FF-3441-4CC6-81BC-FB393267914A}" destId="{5582A32E-DC7B-4296-AB98-99EED39AEB6E}" srcOrd="0" destOrd="0" presId="urn:microsoft.com/office/officeart/2005/8/layout/arrow2"/>
    <dgm:cxn modelId="{7A336D7B-6242-42B3-8975-85EE83AFA0A1}" type="presParOf" srcId="{A10124FF-3441-4CC6-81BC-FB393267914A}" destId="{84E42C8B-CF81-491F-B4BF-75B4390D8B01}" srcOrd="1" destOrd="0" presId="urn:microsoft.com/office/officeart/2005/8/layout/arrow2"/>
    <dgm:cxn modelId="{C45AED66-DBBD-4885-86A0-63728ACE01F6}" type="presParOf" srcId="{A10124FF-3441-4CC6-81BC-FB393267914A}" destId="{6EB441B4-C700-4013-B9A2-5016845B0BFD}" srcOrd="2" destOrd="0" presId="urn:microsoft.com/office/officeart/2005/8/layout/arrow2"/>
    <dgm:cxn modelId="{256DE7D2-E57E-4F37-8E66-2CAF8FDF2F5C}" type="presParOf" srcId="{A10124FF-3441-4CC6-81BC-FB393267914A}" destId="{E04116A0-03EC-401B-AD61-819A9B6867D0}" srcOrd="3" destOrd="0" presId="urn:microsoft.com/office/officeart/2005/8/layout/arrow2"/>
    <dgm:cxn modelId="{D2DE22B3-C214-4C4E-988A-334639F231CF}" type="presParOf" srcId="{A10124FF-3441-4CC6-81BC-FB393267914A}" destId="{1D990E07-80B3-4177-BE46-ADF180F1E5DB}" srcOrd="4" destOrd="0" presId="urn:microsoft.com/office/officeart/2005/8/layout/arrow2"/>
    <dgm:cxn modelId="{F449AB72-49E3-4243-9353-917243C85C76}" type="presParOf" srcId="{A10124FF-3441-4CC6-81BC-FB393267914A}" destId="{A3B2B8DD-68A0-4519-8AD0-34E30D4C1581}" srcOrd="5" destOrd="0" presId="urn:microsoft.com/office/officeart/2005/8/layout/arrow2"/>
  </dgm:cxnLst>
  <dgm:bg>
    <a:solidFill>
      <a:srgbClr val="0070C0"/>
    </a:solidFill>
  </dgm:bg>
  <dgm:whole>
    <a:ln w="9525" cap="flat" cmpd="sng" algn="ctr">
      <a:solidFill>
        <a:schemeClr val="accent1"/>
      </a:solid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590EAC-5ED8-4870-B937-0A5B2A776C3F}" type="doc">
      <dgm:prSet loTypeId="urn:microsoft.com/office/officeart/2009/3/layout/IncreasingArrowsProcess" loCatId="process" qsTypeId="urn:microsoft.com/office/officeart/2005/8/quickstyle/simple4" qsCatId="simple" csTypeId="urn:microsoft.com/office/officeart/2005/8/colors/colorful4" csCatId="colorful" phldr="1"/>
      <dgm:spPr/>
    </dgm:pt>
    <dgm:pt modelId="{81A8D7B6-BED1-4965-828F-62CA2851CB66}">
      <dgm:prSet phldrT="[Text]" custT="1"/>
      <dgm:spPr/>
      <dgm:t>
        <a:bodyPr/>
        <a:lstStyle/>
        <a:p>
          <a:r>
            <a:rPr lang="en-US" sz="2000"/>
            <a:t>In-class activities</a:t>
          </a:r>
        </a:p>
      </dgm:t>
    </dgm:pt>
    <dgm:pt modelId="{100302E3-08FC-4EB8-A747-0289750C5387}" type="parTrans" cxnId="{A892A579-A3AE-400E-9657-9A4EDD3C3C9C}">
      <dgm:prSet/>
      <dgm:spPr/>
      <dgm:t>
        <a:bodyPr/>
        <a:lstStyle/>
        <a:p>
          <a:endParaRPr lang="en-US"/>
        </a:p>
      </dgm:t>
    </dgm:pt>
    <dgm:pt modelId="{3841BC55-2A84-4E46-A6C9-E05B1CF3834C}" type="sibTrans" cxnId="{A892A579-A3AE-400E-9657-9A4EDD3C3C9C}">
      <dgm:prSet/>
      <dgm:spPr/>
      <dgm:t>
        <a:bodyPr/>
        <a:lstStyle/>
        <a:p>
          <a:endParaRPr lang="en-US"/>
        </a:p>
      </dgm:t>
    </dgm:pt>
    <dgm:pt modelId="{E64DB791-3687-4ADF-AEB3-AD10D316D005}">
      <dgm:prSet phldrT="[Text]" custT="1"/>
      <dgm:spPr/>
      <dgm:t>
        <a:bodyPr/>
        <a:lstStyle/>
        <a:p>
          <a:r>
            <a:rPr lang="en-US" sz="2800"/>
            <a:t>Student work</a:t>
          </a:r>
        </a:p>
      </dgm:t>
    </dgm:pt>
    <dgm:pt modelId="{8CB460EF-2045-4AFE-8EC7-B1B95400FF6D}" type="parTrans" cxnId="{2D778256-7045-447D-AF5D-E37E2C2D8A6D}">
      <dgm:prSet/>
      <dgm:spPr/>
      <dgm:t>
        <a:bodyPr/>
        <a:lstStyle/>
        <a:p>
          <a:endParaRPr lang="en-US"/>
        </a:p>
      </dgm:t>
    </dgm:pt>
    <dgm:pt modelId="{E64A6733-9306-45B1-9698-59AC2A470F2C}" type="sibTrans" cxnId="{2D778256-7045-447D-AF5D-E37E2C2D8A6D}">
      <dgm:prSet/>
      <dgm:spPr/>
      <dgm:t>
        <a:bodyPr/>
        <a:lstStyle/>
        <a:p>
          <a:endParaRPr lang="en-US"/>
        </a:p>
      </dgm:t>
    </dgm:pt>
    <dgm:pt modelId="{21FB76EA-3EB2-4698-9641-483615CDD59B}">
      <dgm:prSet phldrT="[Text]" custT="1"/>
      <dgm:spPr/>
      <dgm:t>
        <a:bodyPr/>
        <a:lstStyle/>
        <a:p>
          <a:r>
            <a:rPr lang="en-US" sz="2400"/>
            <a:t>Experience of content</a:t>
          </a:r>
        </a:p>
      </dgm:t>
    </dgm:pt>
    <dgm:pt modelId="{8967A4D2-D82F-4770-AE66-7C367C38E04E}" type="parTrans" cxnId="{7F058104-EF16-49EE-BB06-FB210C5E98A2}">
      <dgm:prSet/>
      <dgm:spPr/>
      <dgm:t>
        <a:bodyPr/>
        <a:lstStyle/>
        <a:p>
          <a:endParaRPr lang="en-US"/>
        </a:p>
      </dgm:t>
    </dgm:pt>
    <dgm:pt modelId="{B2DF1980-27C2-4FD7-A594-6EF45FDDA21B}" type="sibTrans" cxnId="{7F058104-EF16-49EE-BB06-FB210C5E98A2}">
      <dgm:prSet/>
      <dgm:spPr/>
      <dgm:t>
        <a:bodyPr/>
        <a:lstStyle/>
        <a:p>
          <a:endParaRPr lang="en-US"/>
        </a:p>
      </dgm:t>
    </dgm:pt>
    <dgm:pt modelId="{5AE18B75-CA10-4403-AEC5-69746E952712}" type="pres">
      <dgm:prSet presAssocID="{5A590EAC-5ED8-4870-B937-0A5B2A776C3F}" presName="Name0" presStyleCnt="0">
        <dgm:presLayoutVars>
          <dgm:chMax val="5"/>
          <dgm:chPref val="5"/>
          <dgm:dir/>
          <dgm:animLvl val="lvl"/>
        </dgm:presLayoutVars>
      </dgm:prSet>
      <dgm:spPr/>
    </dgm:pt>
    <dgm:pt modelId="{430DC45E-957B-4682-9536-B7576251D00F}" type="pres">
      <dgm:prSet presAssocID="{81A8D7B6-BED1-4965-828F-62CA2851CB66}" presName="parentText1" presStyleLbl="node1" presStyleIdx="0" presStyleCnt="3" custLinFactNeighborX="3606" custLinFactNeighborY="-7548">
        <dgm:presLayoutVars>
          <dgm:chMax/>
          <dgm:chPref val="3"/>
          <dgm:bulletEnabled val="1"/>
        </dgm:presLayoutVars>
      </dgm:prSet>
      <dgm:spPr/>
    </dgm:pt>
    <dgm:pt modelId="{5E990962-5139-44F6-B623-88C075D4591D}" type="pres">
      <dgm:prSet presAssocID="{E64DB791-3687-4ADF-AEB3-AD10D316D005}" presName="parentText2" presStyleLbl="node1" presStyleIdx="1" presStyleCnt="3">
        <dgm:presLayoutVars>
          <dgm:chMax/>
          <dgm:chPref val="3"/>
          <dgm:bulletEnabled val="1"/>
        </dgm:presLayoutVars>
      </dgm:prSet>
      <dgm:spPr/>
    </dgm:pt>
    <dgm:pt modelId="{4BDF57AC-E034-40F0-9510-1DD5BE9E1EFF}" type="pres">
      <dgm:prSet presAssocID="{21FB76EA-3EB2-4698-9641-483615CDD59B}" presName="parentText3" presStyleLbl="node1" presStyleIdx="2" presStyleCnt="3">
        <dgm:presLayoutVars>
          <dgm:chMax/>
          <dgm:chPref val="3"/>
          <dgm:bulletEnabled val="1"/>
        </dgm:presLayoutVars>
      </dgm:prSet>
      <dgm:spPr/>
    </dgm:pt>
  </dgm:ptLst>
  <dgm:cxnLst>
    <dgm:cxn modelId="{7F058104-EF16-49EE-BB06-FB210C5E98A2}" srcId="{5A590EAC-5ED8-4870-B937-0A5B2A776C3F}" destId="{21FB76EA-3EB2-4698-9641-483615CDD59B}" srcOrd="2" destOrd="0" parTransId="{8967A4D2-D82F-4770-AE66-7C367C38E04E}" sibTransId="{B2DF1980-27C2-4FD7-A594-6EF45FDDA21B}"/>
    <dgm:cxn modelId="{810B6349-2F0B-48BF-96FA-3667AFD8CFEF}" type="presOf" srcId="{21FB76EA-3EB2-4698-9641-483615CDD59B}" destId="{4BDF57AC-E034-40F0-9510-1DD5BE9E1EFF}" srcOrd="0" destOrd="0" presId="urn:microsoft.com/office/officeart/2009/3/layout/IncreasingArrowsProcess"/>
    <dgm:cxn modelId="{1099CB4C-B6F3-43E8-A464-D925FCDFFDA4}" type="presOf" srcId="{E64DB791-3687-4ADF-AEB3-AD10D316D005}" destId="{5E990962-5139-44F6-B623-88C075D4591D}" srcOrd="0" destOrd="0" presId="urn:microsoft.com/office/officeart/2009/3/layout/IncreasingArrowsProcess"/>
    <dgm:cxn modelId="{2D778256-7045-447D-AF5D-E37E2C2D8A6D}" srcId="{5A590EAC-5ED8-4870-B937-0A5B2A776C3F}" destId="{E64DB791-3687-4ADF-AEB3-AD10D316D005}" srcOrd="1" destOrd="0" parTransId="{8CB460EF-2045-4AFE-8EC7-B1B95400FF6D}" sibTransId="{E64A6733-9306-45B1-9698-59AC2A470F2C}"/>
    <dgm:cxn modelId="{A892A579-A3AE-400E-9657-9A4EDD3C3C9C}" srcId="{5A590EAC-5ED8-4870-B937-0A5B2A776C3F}" destId="{81A8D7B6-BED1-4965-828F-62CA2851CB66}" srcOrd="0" destOrd="0" parTransId="{100302E3-08FC-4EB8-A747-0289750C5387}" sibTransId="{3841BC55-2A84-4E46-A6C9-E05B1CF3834C}"/>
    <dgm:cxn modelId="{DF9CDAE9-B2BD-40F2-9F74-6F3CEF0E236F}" type="presOf" srcId="{81A8D7B6-BED1-4965-828F-62CA2851CB66}" destId="{430DC45E-957B-4682-9536-B7576251D00F}" srcOrd="0" destOrd="0" presId="urn:microsoft.com/office/officeart/2009/3/layout/IncreasingArrowsProcess"/>
    <dgm:cxn modelId="{AEC869F3-CFB4-474D-84B1-295969A06DB2}" type="presOf" srcId="{5A590EAC-5ED8-4870-B937-0A5B2A776C3F}" destId="{5AE18B75-CA10-4403-AEC5-69746E952712}" srcOrd="0" destOrd="0" presId="urn:microsoft.com/office/officeart/2009/3/layout/IncreasingArrowsProcess"/>
    <dgm:cxn modelId="{593E564C-48C9-42FA-A60D-2E5B5FABF8DA}" type="presParOf" srcId="{5AE18B75-CA10-4403-AEC5-69746E952712}" destId="{430DC45E-957B-4682-9536-B7576251D00F}" srcOrd="0" destOrd="0" presId="urn:microsoft.com/office/officeart/2009/3/layout/IncreasingArrowsProcess"/>
    <dgm:cxn modelId="{BE296BF0-6ED7-492C-885A-CE9EA902ECB8}" type="presParOf" srcId="{5AE18B75-CA10-4403-AEC5-69746E952712}" destId="{5E990962-5139-44F6-B623-88C075D4591D}" srcOrd="1" destOrd="0" presId="urn:microsoft.com/office/officeart/2009/3/layout/IncreasingArrowsProcess"/>
    <dgm:cxn modelId="{20D203FA-1D42-4A75-A666-ADCC3D540B4B}" type="presParOf" srcId="{5AE18B75-CA10-4403-AEC5-69746E952712}" destId="{4BDF57AC-E034-40F0-9510-1DD5BE9E1EFF}" srcOrd="2" destOrd="0" presId="urn:microsoft.com/office/officeart/2009/3/layout/IncreasingArrowsProcess"/>
  </dgm:cxnLst>
  <dgm:bg>
    <a:solidFill>
      <a:srgbClr val="0070C0"/>
    </a:solidFill>
  </dgm:bg>
  <dgm:whole>
    <a:ln w="9525" cap="flat" cmpd="sng" algn="ctr">
      <a:solidFill>
        <a:schemeClr val="accent1"/>
      </a:solid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066CA4-2D47-4B88-A343-EEE9F5F56580}">
      <dsp:nvSpPr>
        <dsp:cNvPr id="0" name=""/>
        <dsp:cNvSpPr/>
      </dsp:nvSpPr>
      <dsp:spPr>
        <a:xfrm>
          <a:off x="482002" y="0"/>
          <a:ext cx="8685641" cy="5428526"/>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82A32E-DC7B-4296-AB98-99EED39AEB6E}">
      <dsp:nvSpPr>
        <dsp:cNvPr id="0" name=""/>
        <dsp:cNvSpPr/>
      </dsp:nvSpPr>
      <dsp:spPr>
        <a:xfrm>
          <a:off x="1673470" y="3713881"/>
          <a:ext cx="259906" cy="195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E42C8B-CF81-491F-B4BF-75B4390D8B01}">
      <dsp:nvSpPr>
        <dsp:cNvPr id="0" name=""/>
        <dsp:cNvSpPr/>
      </dsp:nvSpPr>
      <dsp:spPr>
        <a:xfrm>
          <a:off x="1697992" y="3859681"/>
          <a:ext cx="2023754" cy="15688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661" tIns="0" rIns="0" bIns="0" numCol="1" spcCol="1270" anchor="t" anchorCtr="0">
          <a:noAutofit/>
        </a:bodyPr>
        <a:lstStyle/>
        <a:p>
          <a:pPr marL="0" lvl="0" indent="0" algn="l" defTabSz="889000">
            <a:lnSpc>
              <a:spcPct val="90000"/>
            </a:lnSpc>
            <a:spcBef>
              <a:spcPct val="0"/>
            </a:spcBef>
            <a:spcAft>
              <a:spcPct val="35000"/>
            </a:spcAft>
            <a:buNone/>
          </a:pPr>
          <a:r>
            <a:rPr lang="en-US" sz="2000" kern="1200"/>
            <a:t>in class activities</a:t>
          </a:r>
        </a:p>
      </dsp:txBody>
      <dsp:txXfrm>
        <a:off x="1697992" y="3859681"/>
        <a:ext cx="2023754" cy="1568844"/>
      </dsp:txXfrm>
    </dsp:sp>
    <dsp:sp modelId="{6EB441B4-C700-4013-B9A2-5016845B0BFD}">
      <dsp:nvSpPr>
        <dsp:cNvPr id="0" name=""/>
        <dsp:cNvSpPr/>
      </dsp:nvSpPr>
      <dsp:spPr>
        <a:xfrm>
          <a:off x="3578433" y="2271295"/>
          <a:ext cx="408225" cy="4082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4116A0-03EC-401B-AD61-819A9B6867D0}">
      <dsp:nvSpPr>
        <dsp:cNvPr id="0" name=""/>
        <dsp:cNvSpPr/>
      </dsp:nvSpPr>
      <dsp:spPr>
        <a:xfrm>
          <a:off x="3478180" y="2605699"/>
          <a:ext cx="2693285" cy="2692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310" tIns="0" rIns="0" bIns="0" numCol="1" spcCol="1270" anchor="t" anchorCtr="0">
          <a:noAutofit/>
        </a:bodyPr>
        <a:lstStyle/>
        <a:p>
          <a:pPr marL="0" lvl="0" indent="0" algn="l" defTabSz="1244600">
            <a:lnSpc>
              <a:spcPct val="90000"/>
            </a:lnSpc>
            <a:spcBef>
              <a:spcPct val="0"/>
            </a:spcBef>
            <a:spcAft>
              <a:spcPct val="35000"/>
            </a:spcAft>
            <a:buNone/>
          </a:pPr>
          <a:r>
            <a:rPr lang="en-US" sz="2800" kern="1200"/>
            <a:t>Student work</a:t>
          </a:r>
        </a:p>
      </dsp:txBody>
      <dsp:txXfrm>
        <a:off x="3478180" y="2605699"/>
        <a:ext cx="2693285" cy="2692534"/>
      </dsp:txXfrm>
    </dsp:sp>
    <dsp:sp modelId="{1D990E07-80B3-4177-BE46-ADF180F1E5DB}">
      <dsp:nvSpPr>
        <dsp:cNvPr id="0" name=""/>
        <dsp:cNvSpPr/>
      </dsp:nvSpPr>
      <dsp:spPr>
        <a:xfrm>
          <a:off x="5975670" y="1373417"/>
          <a:ext cx="564566" cy="5645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B2B8DD-68A0-4519-8AD0-34E30D4C1581}">
      <dsp:nvSpPr>
        <dsp:cNvPr id="0" name=""/>
        <dsp:cNvSpPr/>
      </dsp:nvSpPr>
      <dsp:spPr>
        <a:xfrm>
          <a:off x="5119214" y="1776638"/>
          <a:ext cx="4362033" cy="3530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9152" tIns="0" rIns="0" bIns="0" numCol="1" spcCol="1270" anchor="t" anchorCtr="0">
          <a:noAutofit/>
        </a:bodyPr>
        <a:lstStyle/>
        <a:p>
          <a:pPr marL="0" lvl="0" indent="0" algn="l" defTabSz="1422400">
            <a:lnSpc>
              <a:spcPct val="90000"/>
            </a:lnSpc>
            <a:spcBef>
              <a:spcPct val="0"/>
            </a:spcBef>
            <a:spcAft>
              <a:spcPct val="35000"/>
            </a:spcAft>
            <a:buNone/>
          </a:pPr>
          <a:r>
            <a:rPr lang="en-US" sz="3200" kern="1200"/>
            <a:t>Experience of content</a:t>
          </a:r>
        </a:p>
      </dsp:txBody>
      <dsp:txXfrm>
        <a:off x="5119214" y="1776638"/>
        <a:ext cx="4362033" cy="35309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0DC45E-957B-4682-9536-B7576251D00F}">
      <dsp:nvSpPr>
        <dsp:cNvPr id="0" name=""/>
        <dsp:cNvSpPr/>
      </dsp:nvSpPr>
      <dsp:spPr>
        <a:xfrm>
          <a:off x="0" y="1395548"/>
          <a:ext cx="9963249" cy="1451029"/>
        </a:xfrm>
        <a:prstGeom prst="rightArrow">
          <a:avLst>
            <a:gd name="adj1" fmla="val 50000"/>
            <a:gd name="adj2" fmla="val 5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254000" bIns="230351" numCol="1" spcCol="1270" anchor="ctr" anchorCtr="0">
          <a:noAutofit/>
        </a:bodyPr>
        <a:lstStyle/>
        <a:p>
          <a:pPr marL="0" lvl="0" indent="0" algn="l" defTabSz="889000">
            <a:lnSpc>
              <a:spcPct val="90000"/>
            </a:lnSpc>
            <a:spcBef>
              <a:spcPct val="0"/>
            </a:spcBef>
            <a:spcAft>
              <a:spcPct val="35000"/>
            </a:spcAft>
            <a:buNone/>
          </a:pPr>
          <a:r>
            <a:rPr lang="en-US" sz="2000" kern="1200"/>
            <a:t>In-class activities</a:t>
          </a:r>
        </a:p>
      </dsp:txBody>
      <dsp:txXfrm>
        <a:off x="0" y="1758305"/>
        <a:ext cx="9600492" cy="725515"/>
      </dsp:txXfrm>
    </dsp:sp>
    <dsp:sp modelId="{5E990962-5139-44F6-B623-88C075D4591D}">
      <dsp:nvSpPr>
        <dsp:cNvPr id="0" name=""/>
        <dsp:cNvSpPr/>
      </dsp:nvSpPr>
      <dsp:spPr>
        <a:xfrm>
          <a:off x="3068681" y="1988748"/>
          <a:ext cx="6894569" cy="1451029"/>
        </a:xfrm>
        <a:prstGeom prst="rightArrow">
          <a:avLst>
            <a:gd name="adj1" fmla="val 50000"/>
            <a:gd name="adj2" fmla="val 50000"/>
          </a:avLst>
        </a:prstGeom>
        <a:gradFill rotWithShape="0">
          <a:gsLst>
            <a:gs pos="0">
              <a:schemeClr val="accent4">
                <a:hueOff val="-333443"/>
                <a:satOff val="1704"/>
                <a:lumOff val="19509"/>
                <a:alphaOff val="0"/>
                <a:satMod val="103000"/>
                <a:lumMod val="102000"/>
                <a:tint val="94000"/>
              </a:schemeClr>
            </a:gs>
            <a:gs pos="50000">
              <a:schemeClr val="accent4">
                <a:hueOff val="-333443"/>
                <a:satOff val="1704"/>
                <a:lumOff val="19509"/>
                <a:alphaOff val="0"/>
                <a:satMod val="110000"/>
                <a:lumMod val="100000"/>
                <a:shade val="100000"/>
              </a:schemeClr>
            </a:gs>
            <a:gs pos="100000">
              <a:schemeClr val="accent4">
                <a:hueOff val="-333443"/>
                <a:satOff val="1704"/>
                <a:lumOff val="195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254000" bIns="230351" numCol="1" spcCol="1270" anchor="ctr" anchorCtr="0">
          <a:noAutofit/>
        </a:bodyPr>
        <a:lstStyle/>
        <a:p>
          <a:pPr marL="0" lvl="0" indent="0" algn="l" defTabSz="1244600">
            <a:lnSpc>
              <a:spcPct val="90000"/>
            </a:lnSpc>
            <a:spcBef>
              <a:spcPct val="0"/>
            </a:spcBef>
            <a:spcAft>
              <a:spcPct val="35000"/>
            </a:spcAft>
            <a:buNone/>
          </a:pPr>
          <a:r>
            <a:rPr lang="en-US" sz="2800" kern="1200"/>
            <a:t>Student work</a:t>
          </a:r>
        </a:p>
      </dsp:txBody>
      <dsp:txXfrm>
        <a:off x="3068681" y="2351505"/>
        <a:ext cx="6531812" cy="725515"/>
      </dsp:txXfrm>
    </dsp:sp>
    <dsp:sp modelId="{4BDF57AC-E034-40F0-9510-1DD5BE9E1EFF}">
      <dsp:nvSpPr>
        <dsp:cNvPr id="0" name=""/>
        <dsp:cNvSpPr/>
      </dsp:nvSpPr>
      <dsp:spPr>
        <a:xfrm>
          <a:off x="6137362" y="2472424"/>
          <a:ext cx="3825888" cy="1451029"/>
        </a:xfrm>
        <a:prstGeom prst="rightArrow">
          <a:avLst>
            <a:gd name="adj1" fmla="val 50000"/>
            <a:gd name="adj2" fmla="val 50000"/>
          </a:avLst>
        </a:prstGeom>
        <a:gradFill rotWithShape="0">
          <a:gsLst>
            <a:gs pos="0">
              <a:schemeClr val="accent4">
                <a:hueOff val="-666886"/>
                <a:satOff val="3409"/>
                <a:lumOff val="39018"/>
                <a:alphaOff val="0"/>
                <a:satMod val="103000"/>
                <a:lumMod val="102000"/>
                <a:tint val="94000"/>
              </a:schemeClr>
            </a:gs>
            <a:gs pos="50000">
              <a:schemeClr val="accent4">
                <a:hueOff val="-666886"/>
                <a:satOff val="3409"/>
                <a:lumOff val="39018"/>
                <a:alphaOff val="0"/>
                <a:satMod val="110000"/>
                <a:lumMod val="100000"/>
                <a:shade val="100000"/>
              </a:schemeClr>
            </a:gs>
            <a:gs pos="100000">
              <a:schemeClr val="accent4">
                <a:hueOff val="-666886"/>
                <a:satOff val="3409"/>
                <a:lumOff val="3901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254000" bIns="230351" numCol="1" spcCol="1270" anchor="ctr" anchorCtr="0">
          <a:noAutofit/>
        </a:bodyPr>
        <a:lstStyle/>
        <a:p>
          <a:pPr marL="0" lvl="0" indent="0" algn="l" defTabSz="1066800">
            <a:lnSpc>
              <a:spcPct val="90000"/>
            </a:lnSpc>
            <a:spcBef>
              <a:spcPct val="0"/>
            </a:spcBef>
            <a:spcAft>
              <a:spcPct val="35000"/>
            </a:spcAft>
            <a:buNone/>
          </a:pPr>
          <a:r>
            <a:rPr lang="en-US" sz="2400" kern="1200"/>
            <a:t>Experience of content</a:t>
          </a:r>
        </a:p>
      </dsp:txBody>
      <dsp:txXfrm>
        <a:off x="6137362" y="2835181"/>
        <a:ext cx="3463131" cy="72551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A50702-3C68-4B14-B819-72B57D27F94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EF0F4880-E690-44D0-8356-A9E7BDBAB098}"/>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BE6205E-B305-4B90-9534-3C5E99A0275E}" type="datetimeFigureOut">
              <a:rPr lang="en-US" smtClean="0"/>
              <a:t>3/20/2025</a:t>
            </a:fld>
            <a:endParaRPr lang="en-US"/>
          </a:p>
        </p:txBody>
      </p:sp>
      <p:sp>
        <p:nvSpPr>
          <p:cNvPr id="4" name="Footer Placeholder 3">
            <a:extLst>
              <a:ext uri="{FF2B5EF4-FFF2-40B4-BE49-F238E27FC236}">
                <a16:creationId xmlns:a16="http://schemas.microsoft.com/office/drawing/2014/main" id="{26B4ACF6-39FD-4B08-A7D5-5BFDC37B4625}"/>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F7C9FD2-2C57-4DE7-8EA4-86DEE80B988D}"/>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AC623C-86E0-4A85-83FB-F4A716956FD4}" type="slidenum">
              <a:rPr lang="en-US" smtClean="0"/>
              <a:t>‹#›</a:t>
            </a:fld>
            <a:endParaRPr lang="en-US"/>
          </a:p>
        </p:txBody>
      </p:sp>
    </p:spTree>
    <p:extLst>
      <p:ext uri="{BB962C8B-B14F-4D97-AF65-F5344CB8AC3E}">
        <p14:creationId xmlns:p14="http://schemas.microsoft.com/office/powerpoint/2010/main" val="1693955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33722F1-E430-42A1-A473-1759336AECCE}" type="datetimeFigureOut">
              <a:rPr lang="en-US" smtClean="0"/>
              <a:t>3/20/2025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37D7554-D10C-4E29-B8E6-BB7111FA614F}" type="slidenum">
              <a:rPr lang="en-US" smtClean="0"/>
              <a:t>‹#›</a:t>
            </a:fld>
            <a:endParaRPr lang="en-US"/>
          </a:p>
        </p:txBody>
      </p:sp>
    </p:spTree>
    <p:extLst>
      <p:ext uri="{BB962C8B-B14F-4D97-AF65-F5344CB8AC3E}">
        <p14:creationId xmlns:p14="http://schemas.microsoft.com/office/powerpoint/2010/main" val="3517347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With a few weeks left in this inaugural year of the MS program, your communities are in the process of selecting course changes to be applied in classes.  In further support, we will look at a number of the available course changes across the contexts—the classroom, student assignments, and experiential applications of course content.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This title suggest uses the word ‘super’ on purpose.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Ken Bain said the Super Course is the future of Teaching and Learning. (term used by Ken Bain as title of his </a:t>
            </a:r>
            <a:r>
              <a:rPr kumimoji="0" lang="en-US" sz="1200" b="1" i="0" u="none" strike="noStrike" kern="1200" cap="none" spc="0" normalizeH="0" baseline="0" noProof="0">
                <a:ln>
                  <a:noFill/>
                </a:ln>
                <a:solidFill>
                  <a:prstClr val="black"/>
                </a:solidFill>
                <a:effectLst/>
                <a:uLnTx/>
                <a:uFillTx/>
                <a:latin typeface="Calibri" panose="020F0502020204030204"/>
                <a:ea typeface="+mn-ea"/>
                <a:cs typeface="+mn-cs"/>
              </a:rPr>
              <a:t>2021</a:t>
            </a: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 book of same name) involves more than one pedagogy/practice, more than one learning context, and more than a single year of redesign.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You know even the finest courses are not exempt from continuous improvement through reflection. So here’s to the noble goal of creating hundreds of super courses for Louisiana’s students.</a:t>
            </a:r>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1</a:t>
            </a:fld>
            <a:endParaRPr lang="en-US"/>
          </a:p>
        </p:txBody>
      </p:sp>
    </p:spTree>
    <p:extLst>
      <p:ext uri="{BB962C8B-B14F-4D97-AF65-F5344CB8AC3E}">
        <p14:creationId xmlns:p14="http://schemas.microsoft.com/office/powerpoint/2010/main" val="815721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E90152-0B11-9354-075E-F5DE6B81C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87BFD4-DF53-2EDF-FA78-3511509807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C49629-2C4A-CD29-952F-D2D9BE680BA2}"/>
              </a:ext>
            </a:extLst>
          </p:cNvPr>
          <p:cNvSpPr>
            <a:spLocks noGrp="1"/>
          </p:cNvSpPr>
          <p:nvPr>
            <p:ph type="body" idx="1"/>
          </p:nvPr>
        </p:nvSpPr>
        <p:spPr/>
        <p:txBody>
          <a:bodyPr/>
          <a:lstStyle/>
          <a:p>
            <a:pPr defTabSz="931774">
              <a:defRPr/>
            </a:pPr>
            <a:r>
              <a:rPr lang="en-US">
                <a:solidFill>
                  <a:prstClr val="black"/>
                </a:solidFill>
                <a:latin typeface="Calibri" panose="020F0502020204030204"/>
              </a:rPr>
              <a:t>And finally this slide offers several activities building belonging and motivation to learn.  Remarkably good scholars like Lang are using Learning Science, similar to what is being done with Mindset by Motivate Lab. </a:t>
            </a:r>
          </a:p>
          <a:p>
            <a:pPr defTabSz="931774">
              <a:defRPr/>
            </a:pPr>
            <a:endParaRPr lang="en-US"/>
          </a:p>
          <a:p>
            <a:endParaRPr lang="en-US"/>
          </a:p>
        </p:txBody>
      </p:sp>
      <p:sp>
        <p:nvSpPr>
          <p:cNvPr id="4" name="Slide Number Placeholder 3">
            <a:extLst>
              <a:ext uri="{FF2B5EF4-FFF2-40B4-BE49-F238E27FC236}">
                <a16:creationId xmlns:a16="http://schemas.microsoft.com/office/drawing/2014/main" id="{322C1F22-F5B7-A076-2C31-50B51FE37C1E}"/>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10</a:t>
            </a:fld>
            <a:endParaRPr lang="en-US">
              <a:solidFill>
                <a:prstClr val="black"/>
              </a:solidFill>
              <a:latin typeface="Calibri" panose="020F0502020204030204"/>
            </a:endParaRPr>
          </a:p>
        </p:txBody>
      </p:sp>
    </p:spTree>
    <p:extLst>
      <p:ext uri="{BB962C8B-B14F-4D97-AF65-F5344CB8AC3E}">
        <p14:creationId xmlns:p14="http://schemas.microsoft.com/office/powerpoint/2010/main" val="2445409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Many of you have discovered the work involved in making assignments transparent in terms of stating the Purpose, specific Tasks, and Criteria for grading.  This in itself is good, detailed, and iterative work.  Examples of the pre and post </a:t>
            </a:r>
            <a:r>
              <a:rPr lang="en-US" err="1"/>
              <a:t>TiLT</a:t>
            </a:r>
            <a:r>
              <a:rPr lang="en-US"/>
              <a:t>-ed assignments can be obtained at </a:t>
            </a:r>
            <a:r>
              <a:rPr lang="en-US" b="1"/>
              <a:t>https://www.tilthighered.com/resources</a:t>
            </a:r>
            <a:r>
              <a:rPr lang="en-US"/>
              <a:t>.</a:t>
            </a:r>
          </a:p>
          <a:p>
            <a:endParaRPr lang="en-US"/>
          </a:p>
          <a:p>
            <a:r>
              <a:rPr lang="en-US"/>
              <a:t>The </a:t>
            </a:r>
            <a:r>
              <a:rPr lang="en-US" err="1"/>
              <a:t>TiLTed</a:t>
            </a:r>
            <a:r>
              <a:rPr lang="en-US"/>
              <a:t> assignment is the course change itself, so each of the example assignments is what you are seeking essentially. See the site for 20+ in doing your own.</a:t>
            </a:r>
          </a:p>
          <a:p>
            <a:endParaRPr lang="en-US"/>
          </a:p>
          <a:p>
            <a:r>
              <a:rPr lang="en-US"/>
              <a:t>Speaking of assignments, I want to mention Fink’s focus on Significant Learning experience.  There are several considerations, one of which is disciplinary content and another is connection to real world. </a:t>
            </a:r>
          </a:p>
          <a:p>
            <a:endParaRPr lang="en-US"/>
          </a:p>
          <a:p>
            <a:r>
              <a:rPr lang="en-US"/>
              <a:t>Hence, we </a:t>
            </a:r>
            <a:r>
              <a:rPr lang="en-US" err="1"/>
              <a:t>TiLT</a:t>
            </a:r>
            <a:r>
              <a:rPr lang="en-US"/>
              <a:t> for transparency and integrate disciplinary content to make assignments more significant for students so they can see what doing the discipline is in many courses. </a:t>
            </a:r>
          </a:p>
        </p:txBody>
      </p:sp>
      <p:sp>
        <p:nvSpPr>
          <p:cNvPr id="4" name="Slide Number Placeholder 3"/>
          <p:cNvSpPr>
            <a:spLocks noGrp="1"/>
          </p:cNvSpPr>
          <p:nvPr>
            <p:ph type="sldNum" sz="quarter" idx="5"/>
          </p:nvPr>
        </p:nvSpPr>
        <p:spPr/>
        <p:txBody>
          <a:bodyPr/>
          <a:lstStyle/>
          <a:p>
            <a:fld id="{C37D7554-D10C-4E29-B8E6-BB7111FA614F}" type="slidenum">
              <a:rPr lang="en-US" smtClean="0"/>
              <a:t>11</a:t>
            </a:fld>
            <a:endParaRPr lang="en-US"/>
          </a:p>
        </p:txBody>
      </p:sp>
    </p:spTree>
    <p:extLst>
      <p:ext uri="{BB962C8B-B14F-4D97-AF65-F5344CB8AC3E}">
        <p14:creationId xmlns:p14="http://schemas.microsoft.com/office/powerpoint/2010/main" val="55423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If you are doing </a:t>
            </a:r>
            <a:r>
              <a:rPr lang="en-US" err="1"/>
              <a:t>TiLT</a:t>
            </a:r>
            <a:r>
              <a:rPr lang="en-US"/>
              <a:t>, these terms and this slide is very CLEAR and Transparent to you, no pun intended.</a:t>
            </a:r>
          </a:p>
          <a:p>
            <a:endParaRPr lang="en-US"/>
          </a:p>
          <a:p>
            <a:r>
              <a:rPr lang="en-US"/>
              <a:t>Many communities in Georgia institutions have explored possibilities using </a:t>
            </a:r>
            <a:r>
              <a:rPr lang="en-US" err="1"/>
              <a:t>TiLT</a:t>
            </a:r>
            <a:r>
              <a:rPr lang="en-US"/>
              <a:t>.  Here a few of many:  Next slide</a:t>
            </a: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AAE911E-10C7-44EC-B8E9-14CD4B256C2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410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43E1B-41CB-07E7-B6ED-C4A0722E76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0E343F-890C-4B9A-E9BF-BC957EAB4D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F84FE6-25C5-6FE1-3F83-6382BF582CDD}"/>
              </a:ext>
            </a:extLst>
          </p:cNvPr>
          <p:cNvSpPr>
            <a:spLocks noGrp="1"/>
          </p:cNvSpPr>
          <p:nvPr>
            <p:ph type="body" idx="1"/>
          </p:nvPr>
        </p:nvSpPr>
        <p:spPr/>
        <p:txBody>
          <a:bodyPr/>
          <a:lstStyle/>
          <a:p>
            <a:pPr defTabSz="931774">
              <a:defRPr/>
            </a:pPr>
            <a:r>
              <a:rPr lang="en-US">
                <a:solidFill>
                  <a:prstClr val="black"/>
                </a:solidFill>
                <a:latin typeface="Calibri" panose="020F0502020204030204"/>
              </a:rPr>
              <a:t>Goldsberry’s FLC: a </a:t>
            </a:r>
            <a:r>
              <a:rPr lang="en-US" err="1">
                <a:solidFill>
                  <a:prstClr val="black"/>
                </a:solidFill>
                <a:latin typeface="Calibri" panose="020F0502020204030204"/>
              </a:rPr>
              <a:t>TiLT</a:t>
            </a:r>
            <a:r>
              <a:rPr lang="en-US">
                <a:solidFill>
                  <a:prstClr val="black"/>
                </a:solidFill>
                <a:latin typeface="Calibri" panose="020F0502020204030204"/>
              </a:rPr>
              <a:t> rubric.</a:t>
            </a:r>
          </a:p>
          <a:p>
            <a:pPr defTabSz="931774">
              <a:defRPr/>
            </a:pPr>
            <a:endParaRPr lang="en-US">
              <a:solidFill>
                <a:prstClr val="black"/>
              </a:solidFill>
              <a:latin typeface="Calibri" panose="020F0502020204030204"/>
            </a:endParaRPr>
          </a:p>
          <a:p>
            <a:pPr defTabSz="931774">
              <a:defRPr/>
            </a:pPr>
            <a:r>
              <a:rPr lang="en-US">
                <a:solidFill>
                  <a:prstClr val="black"/>
                </a:solidFill>
                <a:latin typeface="Calibri" panose="020F0502020204030204"/>
              </a:rPr>
              <a:t>Akella’s FLC unpacking the Tasks for clarity</a:t>
            </a:r>
          </a:p>
          <a:p>
            <a:pPr defTabSz="931774">
              <a:defRPr/>
            </a:pPr>
            <a:endParaRPr lang="en-US">
              <a:solidFill>
                <a:prstClr val="black"/>
              </a:solidFill>
              <a:latin typeface="Calibri" panose="020F0502020204030204"/>
            </a:endParaRPr>
          </a:p>
          <a:p>
            <a:pPr defTabSz="931774">
              <a:defRPr/>
            </a:pPr>
            <a:r>
              <a:rPr lang="en-US" b="1">
                <a:solidFill>
                  <a:prstClr val="black"/>
                </a:solidFill>
                <a:latin typeface="Calibri" panose="020F0502020204030204"/>
              </a:rPr>
              <a:t>Brown’s FLC, producing as most did, pre and post </a:t>
            </a:r>
            <a:r>
              <a:rPr lang="en-US" b="1" err="1">
                <a:solidFill>
                  <a:prstClr val="black"/>
                </a:solidFill>
                <a:latin typeface="Calibri" panose="020F0502020204030204"/>
              </a:rPr>
              <a:t>TiLT</a:t>
            </a:r>
            <a:r>
              <a:rPr lang="en-US" b="1">
                <a:solidFill>
                  <a:prstClr val="black"/>
                </a:solidFill>
                <a:latin typeface="Calibri" panose="020F0502020204030204"/>
              </a:rPr>
              <a:t>-ed assignments</a:t>
            </a:r>
          </a:p>
          <a:p>
            <a:pPr defTabSz="931774">
              <a:defRPr/>
            </a:pPr>
            <a:endParaRPr lang="en-US" b="1">
              <a:solidFill>
                <a:prstClr val="black"/>
              </a:solidFill>
              <a:latin typeface="Calibri" panose="020F0502020204030204"/>
            </a:endParaRPr>
          </a:p>
          <a:p>
            <a:pPr defTabSz="931774">
              <a:defRPr/>
            </a:pPr>
            <a:endParaRPr lang="en-US" b="1"/>
          </a:p>
          <a:p>
            <a:endParaRPr lang="en-US"/>
          </a:p>
        </p:txBody>
      </p:sp>
      <p:sp>
        <p:nvSpPr>
          <p:cNvPr id="4" name="Slide Number Placeholder 3">
            <a:extLst>
              <a:ext uri="{FF2B5EF4-FFF2-40B4-BE49-F238E27FC236}">
                <a16:creationId xmlns:a16="http://schemas.microsoft.com/office/drawing/2014/main" id="{3E2F4031-8F83-1289-01FF-2E448DC6C65A}"/>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13</a:t>
            </a:fld>
            <a:endParaRPr lang="en-US">
              <a:solidFill>
                <a:prstClr val="black"/>
              </a:solidFill>
              <a:latin typeface="Calibri" panose="020F0502020204030204"/>
            </a:endParaRPr>
          </a:p>
        </p:txBody>
      </p:sp>
    </p:spTree>
    <p:extLst>
      <p:ext uri="{BB962C8B-B14F-4D97-AF65-F5344CB8AC3E}">
        <p14:creationId xmlns:p14="http://schemas.microsoft.com/office/powerpoint/2010/main" val="901365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C34A34-C927-10E2-DA68-94FB14EDAB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5D03CA-07BA-7705-82A8-EE71F682B79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83ECC0-6D14-625A-6ADC-25A802B3B893}"/>
              </a:ext>
            </a:extLst>
          </p:cNvPr>
          <p:cNvSpPr>
            <a:spLocks noGrp="1"/>
          </p:cNvSpPr>
          <p:nvPr>
            <p:ph type="body" idx="1"/>
          </p:nvPr>
        </p:nvSpPr>
        <p:spPr/>
        <p:txBody>
          <a:bodyPr/>
          <a:lstStyle/>
          <a:p>
            <a:pPr defTabSz="931774">
              <a:defRPr/>
            </a:pPr>
            <a:r>
              <a:rPr lang="en-US">
                <a:solidFill>
                  <a:prstClr val="black"/>
                </a:solidFill>
                <a:latin typeface="Calibri" panose="020F0502020204030204"/>
              </a:rPr>
              <a:t>With a nod to L. D. Fink’s Taxonomy of Significant Learning, we can see to it the students also work in other dimensions— </a:t>
            </a:r>
          </a:p>
          <a:p>
            <a:pPr marL="0" marR="0" lvl="0" indent="0" algn="l" defTabSz="914377"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12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Use disciplinary conventions, methods, and content; get them doing the discipline.</a:t>
            </a:r>
          </a:p>
          <a:p>
            <a:pPr marL="0" marR="0" lvl="0" indent="0" algn="l" defTabSz="914377"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12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Including dimension of </a:t>
            </a:r>
            <a:r>
              <a:rPr kumimoji="0" lang="en-US" sz="1200" b="0" i="0" u="sng"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learning how to learn</a:t>
            </a:r>
          </a:p>
          <a:p>
            <a:pPr marL="0" marR="0" lvl="0" indent="0" algn="l" defTabSz="914377"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12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Provide multiple opportunities to try, fail, feedback, try again.</a:t>
            </a:r>
          </a:p>
          <a:p>
            <a:pPr marL="0" marR="0" lvl="0" indent="0" algn="l" defTabSz="914377"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12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Have some a</a:t>
            </a:r>
            <a:r>
              <a:rPr kumimoji="0" lang="en-US" sz="1200" b="0" i="0" u="sng"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pplication</a:t>
            </a:r>
            <a:r>
              <a:rPr kumimoji="0" lang="en-US" sz="12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as in to the ‘real world’ </a:t>
            </a:r>
          </a:p>
          <a:p>
            <a:pPr marL="0" marR="0" lvl="0" indent="0" algn="l" defTabSz="914377"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12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Offer choices of  research and writing topics. Where possible, include personal, creative.</a:t>
            </a:r>
          </a:p>
          <a:p>
            <a:pPr defTabSz="931774">
              <a:defRPr/>
            </a:pPr>
            <a:endParaRPr lang="en-US"/>
          </a:p>
        </p:txBody>
      </p:sp>
      <p:sp>
        <p:nvSpPr>
          <p:cNvPr id="4" name="Slide Number Placeholder 3">
            <a:extLst>
              <a:ext uri="{FF2B5EF4-FFF2-40B4-BE49-F238E27FC236}">
                <a16:creationId xmlns:a16="http://schemas.microsoft.com/office/drawing/2014/main" id="{C646FD49-1261-F3CE-CC21-9D3C01975C26}"/>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14</a:t>
            </a:fld>
            <a:endParaRPr lang="en-US">
              <a:solidFill>
                <a:prstClr val="black"/>
              </a:solidFill>
              <a:latin typeface="Calibri" panose="020F0502020204030204"/>
            </a:endParaRPr>
          </a:p>
        </p:txBody>
      </p:sp>
    </p:spTree>
    <p:extLst>
      <p:ext uri="{BB962C8B-B14F-4D97-AF65-F5344CB8AC3E}">
        <p14:creationId xmlns:p14="http://schemas.microsoft.com/office/powerpoint/2010/main" val="3322159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Multiple research studies have shown that  each of the 11 High Impact Practices when done well have deep impact on learning that remains. </a:t>
            </a:r>
          </a:p>
          <a:p>
            <a:r>
              <a:rPr lang="en-US"/>
              <a:t>The 8 Key Elements help ensure they are done well in each case.</a:t>
            </a:r>
          </a:p>
          <a:p>
            <a:endParaRPr lang="en-US"/>
          </a:p>
          <a:p>
            <a:r>
              <a:rPr lang="en-US"/>
              <a:t>So in a very real sense this is where the course comes together for student learning.  </a:t>
            </a:r>
          </a:p>
          <a:p>
            <a:endParaRPr lang="en-US"/>
          </a:p>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15</a:t>
            </a:fld>
            <a:endParaRPr lang="en-US"/>
          </a:p>
        </p:txBody>
      </p:sp>
    </p:spTree>
    <p:extLst>
      <p:ext uri="{BB962C8B-B14F-4D97-AF65-F5344CB8AC3E}">
        <p14:creationId xmlns:p14="http://schemas.microsoft.com/office/powerpoint/2010/main" val="4181891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FF0A8-E4B6-41A6-979B-6842758484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679F03-E917-6B57-DEBB-ED57ACB58E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D976CF-EA53-0F1C-4055-CCF583F339DB}"/>
              </a:ext>
            </a:extLst>
          </p:cNvPr>
          <p:cNvSpPr>
            <a:spLocks noGrp="1"/>
          </p:cNvSpPr>
          <p:nvPr>
            <p:ph type="body" idx="1"/>
          </p:nvPr>
        </p:nvSpPr>
        <p:spPr/>
        <p:txBody>
          <a:bodyPr/>
          <a:lstStyle/>
          <a:p>
            <a:pPr defTabSz="931774">
              <a:defRPr/>
            </a:pPr>
            <a:r>
              <a:rPr lang="en-US" u="sng">
                <a:solidFill>
                  <a:prstClr val="black"/>
                </a:solidFill>
                <a:latin typeface="Calibri" panose="020F0502020204030204"/>
              </a:rPr>
              <a:t> One individual faculty can do this without large offices of support:</a:t>
            </a:r>
          </a:p>
          <a:p>
            <a:pPr defTabSz="931774">
              <a:defRPr/>
            </a:pPr>
            <a:endParaRPr lang="en-US">
              <a:solidFill>
                <a:prstClr val="black"/>
              </a:solidFill>
              <a:latin typeface="Calibri" panose="020F0502020204030204"/>
            </a:endParaRPr>
          </a:p>
          <a:p>
            <a:pPr defTabSz="931774">
              <a:defRPr/>
            </a:pPr>
            <a:r>
              <a:rPr lang="en-US" u="sng">
                <a:solidFill>
                  <a:prstClr val="black"/>
                </a:solidFill>
                <a:latin typeface="Calibri" panose="020F0502020204030204"/>
              </a:rPr>
              <a:t>Collaborative learning project</a:t>
            </a:r>
            <a:r>
              <a:rPr lang="en-US">
                <a:solidFill>
                  <a:prstClr val="black"/>
                </a:solidFill>
                <a:latin typeface="Calibri" panose="020F0502020204030204"/>
              </a:rPr>
              <a:t>: students in groups or ‘teams’ solve a central problem, a situation, a historical question, a disciplinary issue.  Note: Team Based Learning mention.</a:t>
            </a:r>
          </a:p>
          <a:p>
            <a:pPr defTabSz="931774">
              <a:defRPr/>
            </a:pPr>
            <a:endParaRPr lang="en-US" b="0">
              <a:solidFill>
                <a:prstClr val="black"/>
              </a:solidFill>
              <a:latin typeface="Calibri" panose="020F0502020204030204"/>
            </a:endParaRPr>
          </a:p>
          <a:p>
            <a:pPr defTabSz="931774">
              <a:defRPr/>
            </a:pPr>
            <a:r>
              <a:rPr lang="en-US" b="0" u="sng">
                <a:solidFill>
                  <a:prstClr val="black"/>
                </a:solidFill>
                <a:latin typeface="Calibri" panose="020F0502020204030204"/>
              </a:rPr>
              <a:t>WI/WR incorporating </a:t>
            </a:r>
            <a:r>
              <a:rPr lang="en-US" b="0">
                <a:solidFill>
                  <a:prstClr val="black"/>
                </a:solidFill>
                <a:latin typeface="Calibri" panose="020F0502020204030204"/>
              </a:rPr>
              <a:t>reflection and multiple assignments:  WI can be a </a:t>
            </a:r>
            <a:r>
              <a:rPr lang="en-US" u="sng">
                <a:solidFill>
                  <a:prstClr val="black"/>
                </a:solidFill>
                <a:latin typeface="Calibri" panose="020F0502020204030204"/>
              </a:rPr>
              <a:t>course driven by a single question</a:t>
            </a:r>
            <a:r>
              <a:rPr lang="en-US">
                <a:solidFill>
                  <a:prstClr val="black"/>
                </a:solidFill>
                <a:latin typeface="Calibri" panose="020F0502020204030204"/>
              </a:rPr>
              <a:t>, with writing </a:t>
            </a:r>
            <a:r>
              <a:rPr lang="en-US" err="1">
                <a:solidFill>
                  <a:prstClr val="black"/>
                </a:solidFill>
                <a:latin typeface="Calibri" panose="020F0502020204030204"/>
              </a:rPr>
              <a:t>assns</a:t>
            </a:r>
            <a:r>
              <a:rPr lang="en-US">
                <a:solidFill>
                  <a:prstClr val="black"/>
                </a:solidFill>
                <a:latin typeface="Calibri" panose="020F0502020204030204"/>
              </a:rPr>
              <a:t> staged across the semester leading to longer paper.</a:t>
            </a:r>
          </a:p>
          <a:p>
            <a:pPr defTabSz="931774">
              <a:defRPr/>
            </a:pPr>
            <a:endParaRPr lang="en-US">
              <a:solidFill>
                <a:prstClr val="black"/>
              </a:solidFill>
              <a:latin typeface="Calibri" panose="020F0502020204030204"/>
            </a:endParaRPr>
          </a:p>
          <a:p>
            <a:pPr defTabSz="931774">
              <a:defRPr/>
            </a:pPr>
            <a:r>
              <a:rPr lang="en-US" u="sng">
                <a:solidFill>
                  <a:prstClr val="black"/>
                </a:solidFill>
                <a:latin typeface="Calibri" panose="020F0502020204030204"/>
              </a:rPr>
              <a:t>Semester Research </a:t>
            </a:r>
            <a:r>
              <a:rPr lang="en-US">
                <a:solidFill>
                  <a:prstClr val="black"/>
                </a:solidFill>
                <a:latin typeface="Calibri" panose="020F0502020204030204"/>
              </a:rPr>
              <a:t>can be the culminating experience for many courses; going public with their research can be simply to the class or some other venue</a:t>
            </a:r>
          </a:p>
          <a:p>
            <a:pPr defTabSz="931774">
              <a:defRPr/>
            </a:pPr>
            <a:endParaRPr lang="en-US">
              <a:solidFill>
                <a:prstClr val="black"/>
              </a:solidFill>
              <a:latin typeface="Calibri" panose="020F0502020204030204"/>
            </a:endParaRPr>
          </a:p>
          <a:p>
            <a:pPr defTabSz="931774">
              <a:defRPr/>
            </a:pPr>
            <a:r>
              <a:rPr lang="en-US" u="sng">
                <a:solidFill>
                  <a:prstClr val="black"/>
                </a:solidFill>
                <a:latin typeface="Calibri" panose="020F0502020204030204"/>
              </a:rPr>
              <a:t>For campus/place-based project</a:t>
            </a:r>
            <a:r>
              <a:rPr lang="en-US">
                <a:solidFill>
                  <a:prstClr val="black"/>
                </a:solidFill>
                <a:latin typeface="Calibri" panose="020F0502020204030204"/>
              </a:rPr>
              <a:t>: what is the need that my students can use disciplinary content to meet:  students address history of dining at Oxford College, growth/change of campus, </a:t>
            </a:r>
            <a:r>
              <a:rPr lang="en-US" err="1">
                <a:solidFill>
                  <a:prstClr val="black"/>
                </a:solidFill>
                <a:latin typeface="Calibri" panose="020F0502020204030204"/>
              </a:rPr>
              <a:t>etc</a:t>
            </a:r>
            <a:endParaRPr lang="en-US">
              <a:solidFill>
                <a:prstClr val="black"/>
              </a:solidFill>
              <a:latin typeface="Calibri" panose="020F0502020204030204"/>
            </a:endParaRPr>
          </a:p>
          <a:p>
            <a:pPr defTabSz="931774">
              <a:defRPr/>
            </a:pPr>
            <a:endParaRPr lang="en-US">
              <a:solidFill>
                <a:prstClr val="black"/>
              </a:solidFill>
              <a:latin typeface="Calibri" panose="020F0502020204030204"/>
            </a:endParaRPr>
          </a:p>
          <a:p>
            <a:pPr defTabSz="931774">
              <a:defRPr/>
            </a:pPr>
            <a:r>
              <a:rPr lang="en-US">
                <a:solidFill>
                  <a:prstClr val="black"/>
                </a:solidFill>
                <a:latin typeface="Calibri" panose="020F0502020204030204"/>
              </a:rPr>
              <a:t>For me, the </a:t>
            </a:r>
            <a:r>
              <a:rPr lang="en-US" u="sng">
                <a:solidFill>
                  <a:prstClr val="black"/>
                </a:solidFill>
                <a:latin typeface="Calibri" panose="020F0502020204030204"/>
              </a:rPr>
              <a:t>SL was to combine writing </a:t>
            </a:r>
            <a:r>
              <a:rPr lang="en-US">
                <a:solidFill>
                  <a:prstClr val="black"/>
                </a:solidFill>
                <a:latin typeface="Calibri" panose="020F0502020204030204"/>
              </a:rPr>
              <a:t>in a genre applied to an outside entity: veterans home, alternative school, home for seniors, after school tutoring writing, </a:t>
            </a:r>
            <a:r>
              <a:rPr lang="en-US" err="1">
                <a:solidFill>
                  <a:prstClr val="black"/>
                </a:solidFill>
                <a:latin typeface="Calibri" panose="020F0502020204030204"/>
              </a:rPr>
              <a:t>etc</a:t>
            </a:r>
            <a:endParaRPr lang="en-US"/>
          </a:p>
          <a:p>
            <a:endParaRPr lang="en-US"/>
          </a:p>
        </p:txBody>
      </p:sp>
      <p:sp>
        <p:nvSpPr>
          <p:cNvPr id="4" name="Slide Number Placeholder 3">
            <a:extLst>
              <a:ext uri="{FF2B5EF4-FFF2-40B4-BE49-F238E27FC236}">
                <a16:creationId xmlns:a16="http://schemas.microsoft.com/office/drawing/2014/main" id="{0407F1E5-4771-B6C3-137E-9834D897016E}"/>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16</a:t>
            </a:fld>
            <a:endParaRPr lang="en-US">
              <a:solidFill>
                <a:prstClr val="black"/>
              </a:solidFill>
              <a:latin typeface="Calibri" panose="020F0502020204030204"/>
            </a:endParaRPr>
          </a:p>
        </p:txBody>
      </p:sp>
    </p:spTree>
    <p:extLst>
      <p:ext uri="{BB962C8B-B14F-4D97-AF65-F5344CB8AC3E}">
        <p14:creationId xmlns:p14="http://schemas.microsoft.com/office/powerpoint/2010/main" val="1144423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F010FD-4445-3111-AFE6-12C3EAC6BF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3892BE-BED7-6D74-401C-BC29C67FDE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4368CA-529F-406E-C454-1E0EDCA5AEC7}"/>
              </a:ext>
            </a:extLst>
          </p:cNvPr>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a:ln>
                  <a:noFill/>
                </a:ln>
                <a:solidFill>
                  <a:prstClr val="black"/>
                </a:solidFill>
                <a:effectLst/>
                <a:uLnTx/>
                <a:uFillTx/>
                <a:latin typeface="Calibri" panose="020F0502020204030204"/>
                <a:ea typeface="+mn-ea"/>
                <a:cs typeface="+mn-cs"/>
              </a:rPr>
              <a:t>FYI:  These are some of the HIPS created for my Lit Classes; more detail here in the Notes you’ll see</a:t>
            </a:r>
          </a:p>
          <a:p>
            <a:pPr marL="0" marR="0" lvl="0" indent="0" algn="l" defTabSz="931774"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3177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a:ln>
                  <a:noFill/>
                </a:ln>
                <a:solidFill>
                  <a:prstClr val="black"/>
                </a:solidFill>
                <a:effectLst/>
                <a:uLnTx/>
                <a:uFillTx/>
                <a:latin typeface="Calibri" panose="020F0502020204030204"/>
                <a:ea typeface="+mn-ea"/>
                <a:cs typeface="+mn-cs"/>
              </a:rPr>
              <a:t>In HIPS students are doing disciplinary work by applying course content in an experiential setting: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--For the Memoir: they produce creative nonfiction essays in the Memoir style and another biographical essay of another person from the HIPS project.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--For Literary Criticism: they produce an interpretation of a modern short story that does not have a critical history using the specific critical lens chosen,  </a:t>
            </a:r>
            <a:br>
              <a:rPr kumimoji="0" lang="en-US" sz="1200" b="0" i="0" u="sng" strike="noStrike" kern="1200" cap="none" spc="0" normalizeH="0" baseline="0" noProof="0">
                <a:ln>
                  <a:noFill/>
                </a:ln>
                <a:solidFill>
                  <a:prstClr val="black"/>
                </a:solidFill>
                <a:effectLst/>
                <a:uLnTx/>
                <a:uFillTx/>
                <a:latin typeface="Calibri" panose="020F0502020204030204"/>
                <a:ea typeface="+mn-ea"/>
                <a:cs typeface="+mn-cs"/>
              </a:rPr>
            </a:b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--In the Service Learning, they do the field work in a particular area where literary professionals do work—interviewing, examining documents, to mention two.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--In the UGR, they formulate and address a research question/topic and go public with the results. </a:t>
            </a:r>
          </a:p>
          <a:p>
            <a:pPr defTabSz="931774">
              <a:defRPr/>
            </a:pPr>
            <a:endParaRPr lang="en-US"/>
          </a:p>
        </p:txBody>
      </p:sp>
      <p:sp>
        <p:nvSpPr>
          <p:cNvPr id="4" name="Slide Number Placeholder 3">
            <a:extLst>
              <a:ext uri="{FF2B5EF4-FFF2-40B4-BE49-F238E27FC236}">
                <a16:creationId xmlns:a16="http://schemas.microsoft.com/office/drawing/2014/main" id="{6DCD35C7-E39B-1860-C815-41FD4C4F3055}"/>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17</a:t>
            </a:fld>
            <a:endParaRPr lang="en-US">
              <a:solidFill>
                <a:prstClr val="black"/>
              </a:solidFill>
              <a:latin typeface="Calibri" panose="020F0502020204030204"/>
            </a:endParaRPr>
          </a:p>
        </p:txBody>
      </p:sp>
    </p:spTree>
    <p:extLst>
      <p:ext uri="{BB962C8B-B14F-4D97-AF65-F5344CB8AC3E}">
        <p14:creationId xmlns:p14="http://schemas.microsoft.com/office/powerpoint/2010/main" val="1755722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9ADBC-50B4-508B-3E3B-604350C5A60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6B2810-7AC1-73A1-59AD-D1792857DA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614167-24F8-944D-C618-9C7E7E4ABB0E}"/>
              </a:ext>
            </a:extLst>
          </p:cNvPr>
          <p:cNvSpPr>
            <a:spLocks noGrp="1"/>
          </p:cNvSpPr>
          <p:nvPr>
            <p:ph type="body" idx="1"/>
          </p:nvPr>
        </p:nvSpPr>
        <p:spPr/>
        <p:txBody>
          <a:bodyPr/>
          <a:lstStyle/>
          <a:p>
            <a:pPr defTabSz="931774">
              <a:defRPr/>
            </a:pPr>
            <a:r>
              <a:rPr lang="en-US">
                <a:solidFill>
                  <a:prstClr val="black"/>
                </a:solidFill>
                <a:latin typeface="Calibri" panose="020F0502020204030204"/>
              </a:rPr>
              <a:t>FYI </a:t>
            </a:r>
            <a:r>
              <a:rPr lang="en-US" err="1">
                <a:solidFill>
                  <a:prstClr val="black"/>
                </a:solidFill>
                <a:latin typeface="Calibri" panose="020F0502020204030204"/>
              </a:rPr>
              <a:t>review:The</a:t>
            </a:r>
            <a:r>
              <a:rPr lang="en-US">
                <a:solidFill>
                  <a:prstClr val="black"/>
                </a:solidFill>
                <a:latin typeface="Calibri" panose="020F0502020204030204"/>
              </a:rPr>
              <a:t> 8 Key Elements slide is included as review and perhaps for </a:t>
            </a:r>
            <a:r>
              <a:rPr lang="en-US" err="1">
                <a:solidFill>
                  <a:prstClr val="black"/>
                </a:solidFill>
                <a:latin typeface="Calibri" panose="020F0502020204030204"/>
              </a:rPr>
              <a:t>TiLT</a:t>
            </a:r>
            <a:r>
              <a:rPr lang="en-US">
                <a:solidFill>
                  <a:prstClr val="black"/>
                </a:solidFill>
                <a:latin typeface="Calibri" panose="020F0502020204030204"/>
              </a:rPr>
              <a:t> people to include in enriching an assignment.  </a:t>
            </a:r>
          </a:p>
          <a:p>
            <a:pPr defTabSz="931774">
              <a:defRPr/>
            </a:pPr>
            <a:endParaRPr lang="en-US">
              <a:solidFill>
                <a:prstClr val="black"/>
              </a:solidFill>
              <a:latin typeface="Calibri" panose="020F0502020204030204"/>
            </a:endParaRPr>
          </a:p>
        </p:txBody>
      </p:sp>
      <p:sp>
        <p:nvSpPr>
          <p:cNvPr id="4" name="Slide Number Placeholder 3">
            <a:extLst>
              <a:ext uri="{FF2B5EF4-FFF2-40B4-BE49-F238E27FC236}">
                <a16:creationId xmlns:a16="http://schemas.microsoft.com/office/drawing/2014/main" id="{D91E3683-7DB1-6D65-6C65-E019A9AFB9EE}"/>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18</a:t>
            </a:fld>
            <a:endParaRPr lang="en-US">
              <a:solidFill>
                <a:prstClr val="black"/>
              </a:solidFill>
              <a:latin typeface="Calibri" panose="020F0502020204030204"/>
            </a:endParaRPr>
          </a:p>
        </p:txBody>
      </p:sp>
    </p:spTree>
    <p:extLst>
      <p:ext uri="{BB962C8B-B14F-4D97-AF65-F5344CB8AC3E}">
        <p14:creationId xmlns:p14="http://schemas.microsoft.com/office/powerpoint/2010/main" val="13155393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Univers Light"/>
                <a:ea typeface="+mn-ea"/>
                <a:cs typeface="+mn-cs"/>
              </a:rPr>
              <a:t>Super Courses are not only within reach; they already reside  perhaps hidden in our current courses. Each context offers multiple advantages and opportunities to add activities that invite learning. A ‘super’ course is not a static thing; rather, like our students we faculty continually examine, learn, reflect, and modify our courses.  </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Univers Light"/>
                <a:ea typeface="+mn-ea"/>
                <a:cs typeface="+mn-cs"/>
              </a:rPr>
              <a:t>**Is teaching well an art or an acquired skill?  Whether we are artists or skillful disciplinary experts, all our students can benefit from our expertise </a:t>
            </a:r>
            <a:r>
              <a:rPr kumimoji="0" lang="en-US" sz="1200" b="1" i="0" u="none" strike="noStrike" kern="1200" cap="none" spc="0" normalizeH="0" baseline="0" noProof="0">
                <a:ln>
                  <a:noFill/>
                </a:ln>
                <a:solidFill>
                  <a:prstClr val="black"/>
                </a:solidFill>
                <a:effectLst/>
                <a:uLnTx/>
                <a:uFillTx/>
                <a:latin typeface="Univers Light"/>
                <a:ea typeface="+mn-ea"/>
                <a:cs typeface="+mn-cs"/>
              </a:rPr>
              <a:t>when </a:t>
            </a:r>
            <a:r>
              <a:rPr kumimoji="0" lang="en-US" sz="1200" b="0" i="0" u="none" strike="noStrike" kern="1200" cap="none" spc="0" normalizeH="0" baseline="0" noProof="0">
                <a:ln>
                  <a:noFill/>
                </a:ln>
                <a:solidFill>
                  <a:prstClr val="black"/>
                </a:solidFill>
                <a:effectLst/>
                <a:uLnTx/>
                <a:uFillTx/>
                <a:latin typeface="Univers Light"/>
                <a:ea typeface="+mn-ea"/>
                <a:cs typeface="+mn-cs"/>
              </a:rPr>
              <a:t>we fashion our courses for the ways that novices can learn.</a:t>
            </a:r>
            <a:endParaRPr lang="en-US" sz="1200"/>
          </a:p>
        </p:txBody>
      </p:sp>
      <p:sp>
        <p:nvSpPr>
          <p:cNvPr id="4" name="Slide Number Placeholder 3"/>
          <p:cNvSpPr>
            <a:spLocks noGrp="1"/>
          </p:cNvSpPr>
          <p:nvPr>
            <p:ph type="sldNum" sz="quarter" idx="5"/>
          </p:nvPr>
        </p:nvSpPr>
        <p:spPr/>
        <p:txBody>
          <a:bodyPr/>
          <a:lstStyle/>
          <a:p>
            <a:fld id="{C37D7554-D10C-4E29-B8E6-BB7111FA614F}" type="slidenum">
              <a:rPr lang="en-US" smtClean="0"/>
              <a:t>19</a:t>
            </a:fld>
            <a:endParaRPr lang="en-US"/>
          </a:p>
        </p:txBody>
      </p:sp>
    </p:spTree>
    <p:extLst>
      <p:ext uri="{BB962C8B-B14F-4D97-AF65-F5344CB8AC3E}">
        <p14:creationId xmlns:p14="http://schemas.microsoft.com/office/powerpoint/2010/main" val="225352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Introduction: Thanks to today’s MS speakers, we can all see how progress is being made.  As we have been saying since August kickoff, across the fall webinars, and in the fall/spring check-ins, what we design involves the discipline, the specific course, and above all the Learners in our classes. </a:t>
            </a:r>
            <a:r>
              <a:rPr lang="en-US" u="sng"/>
              <a:t>Whatever the topic we’ve explored, the lens we’ve used is student learning in each context. </a:t>
            </a:r>
          </a:p>
          <a:p>
            <a:endParaRPr lang="en-US"/>
          </a:p>
          <a:p>
            <a:r>
              <a:rPr lang="en-US"/>
              <a:t>Design by Context:  So designing activities for one context at a time, works under the assumption we fashion our courses for the learner.</a:t>
            </a:r>
          </a:p>
          <a:p>
            <a:endParaRPr lang="en-US"/>
          </a:p>
          <a:p>
            <a:r>
              <a:rPr lang="en-US"/>
              <a:t>Today we’ll look at possible course changes in each of the three contexts.</a:t>
            </a:r>
          </a:p>
          <a:p>
            <a:endParaRPr lang="en-US"/>
          </a:p>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2</a:t>
            </a:fld>
            <a:endParaRPr lang="en-US"/>
          </a:p>
        </p:txBody>
      </p:sp>
    </p:spTree>
    <p:extLst>
      <p:ext uri="{BB962C8B-B14F-4D97-AF65-F5344CB8AC3E}">
        <p14:creationId xmlns:p14="http://schemas.microsoft.com/office/powerpoint/2010/main" val="324643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20</a:t>
            </a:fld>
            <a:endParaRPr lang="en-US"/>
          </a:p>
        </p:txBody>
      </p:sp>
    </p:spTree>
    <p:extLst>
      <p:ext uri="{BB962C8B-B14F-4D97-AF65-F5344CB8AC3E}">
        <p14:creationId xmlns:p14="http://schemas.microsoft.com/office/powerpoint/2010/main" val="2592240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Creating such a ‘super’ course as described by Ken Bain is within the reach of every faculty.  Such a course presents plentiful challenges with rigor and support in every single context in which students encounter us, our discipline, and our course content.  A super course is WELL WITHIN reach!</a:t>
            </a:r>
          </a:p>
          <a:p>
            <a:endParaRPr lang="en-US"/>
          </a:p>
          <a:p>
            <a:r>
              <a:rPr lang="en-US"/>
              <a:t>1. So the first advantage is we focus on one context at a time, knowing that gradually we’ll fashion activities for every way our disciplines and content engage students.</a:t>
            </a:r>
          </a:p>
          <a:p>
            <a:r>
              <a:rPr lang="en-US"/>
              <a:t>2. The second is we can release ourselves from the tyranny of the ‘coverage approach’.  </a:t>
            </a:r>
          </a:p>
          <a:p>
            <a:r>
              <a:rPr lang="en-US"/>
              <a:t>3. And third, we can measure our success by what our students have acquired in terms of knowledge, understanding, skills, attitudes.  </a:t>
            </a:r>
          </a:p>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3</a:t>
            </a:fld>
            <a:endParaRPr lang="en-US"/>
          </a:p>
        </p:txBody>
      </p:sp>
    </p:spTree>
    <p:extLst>
      <p:ext uri="{BB962C8B-B14F-4D97-AF65-F5344CB8AC3E}">
        <p14:creationId xmlns:p14="http://schemas.microsoft.com/office/powerpoint/2010/main" val="309348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t>Students </a:t>
            </a:r>
            <a:r>
              <a:rPr lang="en-US" b="1"/>
              <a:t>move</a:t>
            </a:r>
            <a:r>
              <a:rPr lang="en-US" b="0"/>
              <a:t> through each course within the </a:t>
            </a:r>
            <a:r>
              <a:rPr lang="en-US" b="1"/>
              <a:t>constraints and the advantages of at least three different contexts</a:t>
            </a:r>
            <a:r>
              <a:rPr lang="en-US" b="0"/>
              <a:t>—the classroom, their work/assignments, and experiencing content in an experiential project.    </a:t>
            </a:r>
          </a:p>
          <a:p>
            <a:endParaRPr lang="en-US" b="0" u="sng"/>
          </a:p>
          <a:p>
            <a:pPr defTabSz="931774">
              <a:defRPr/>
            </a:pPr>
            <a:r>
              <a:rPr lang="en-US" b="0">
                <a:solidFill>
                  <a:prstClr val="black"/>
                </a:solidFill>
                <a:latin typeface="Calibri" panose="020F0502020204030204"/>
              </a:rPr>
              <a:t>Classes provide the beginning of a journey into the discipline where better assignments and experiential projects challenge and support student inquiry.  </a:t>
            </a:r>
          </a:p>
          <a:p>
            <a:pPr defTabSz="931774">
              <a:defRPr/>
            </a:pPr>
            <a:endParaRPr lang="en-US" b="0">
              <a:solidFill>
                <a:prstClr val="black"/>
              </a:solidFill>
              <a:latin typeface="Calibri" panose="020F0502020204030204"/>
            </a:endParaRPr>
          </a:p>
          <a:p>
            <a:pPr defTabSz="931774">
              <a:defRPr/>
            </a:pPr>
            <a:r>
              <a:rPr lang="en-US" b="0">
                <a:solidFill>
                  <a:prstClr val="black"/>
                </a:solidFill>
                <a:latin typeface="Calibri" panose="020F0502020204030204"/>
              </a:rPr>
              <a:t>Early in my teaching I assumed the purpose was to transfer knowledge by great enthusiasm in the classroom; assignments were tests of student retention of content knowledge, and experiential projects were </a:t>
            </a:r>
            <a:r>
              <a:rPr lang="en-US" b="0" u="sng">
                <a:solidFill>
                  <a:prstClr val="black"/>
                </a:solidFill>
                <a:latin typeface="Calibri" panose="020F0502020204030204"/>
              </a:rPr>
              <a:t>initially out of reach</a:t>
            </a:r>
            <a:r>
              <a:rPr lang="en-US" b="0">
                <a:solidFill>
                  <a:prstClr val="black"/>
                </a:solidFill>
                <a:latin typeface="Calibri" panose="020F0502020204030204"/>
              </a:rPr>
              <a:t>. </a:t>
            </a:r>
          </a:p>
          <a:p>
            <a:pPr defTabSz="931774">
              <a:defRPr/>
            </a:pPr>
            <a:endParaRPr lang="en-US" b="0" u="sng">
              <a:solidFill>
                <a:prstClr val="black"/>
              </a:solidFill>
              <a:latin typeface="Calibri" panose="020F0502020204030204"/>
            </a:endParaRPr>
          </a:p>
          <a:p>
            <a:pPr defTabSz="931774">
              <a:defRPr/>
            </a:pPr>
            <a:r>
              <a:rPr lang="en-US" b="0" u="sng">
                <a:solidFill>
                  <a:prstClr val="black"/>
                </a:solidFill>
                <a:latin typeface="Calibri" panose="020F0502020204030204"/>
              </a:rPr>
              <a:t>I learned somewhat instinctively and through my institutions valuing of teaching excellence through student learning, that learning occurs in ALL three contexts and they are connected. </a:t>
            </a:r>
          </a:p>
          <a:p>
            <a:pPr defTabSz="931774">
              <a:defRPr/>
            </a:pPr>
            <a:endParaRPr lang="en-US" b="0" u="sng">
              <a:solidFill>
                <a:prstClr val="black"/>
              </a:solidFill>
              <a:latin typeface="Calibri" panose="020F0502020204030204"/>
            </a:endParaRPr>
          </a:p>
        </p:txBody>
      </p:sp>
      <p:sp>
        <p:nvSpPr>
          <p:cNvPr id="4" name="Slide Number Placeholder 3"/>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4</a:t>
            </a:fld>
            <a:endParaRPr lang="en-US">
              <a:solidFill>
                <a:prstClr val="black"/>
              </a:solidFill>
              <a:latin typeface="Calibri" panose="020F0502020204030204"/>
            </a:endParaRPr>
          </a:p>
        </p:txBody>
      </p:sp>
    </p:spTree>
    <p:extLst>
      <p:ext uri="{BB962C8B-B14F-4D97-AF65-F5344CB8AC3E}">
        <p14:creationId xmlns:p14="http://schemas.microsoft.com/office/powerpoint/2010/main" val="1287303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2964B-36EE-C035-9720-D3796C9EA2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D1DF4F6-20CF-3DF2-6121-AF9570EF5E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CA54AB-A4A1-9D82-B266-D6D4DDB5889E}"/>
              </a:ext>
            </a:extLst>
          </p:cNvPr>
          <p:cNvSpPr>
            <a:spLocks noGrp="1"/>
          </p:cNvSpPr>
          <p:nvPr>
            <p:ph type="body" idx="1"/>
          </p:nvPr>
        </p:nvSpPr>
        <p:spPr/>
        <p:txBody>
          <a:bodyPr/>
          <a:lstStyle/>
          <a:p>
            <a:r>
              <a:rPr lang="en-US" b="0"/>
              <a:t>Because it continues through assignments and the experiential project, the </a:t>
            </a:r>
            <a:r>
              <a:rPr lang="en-US" b="1"/>
              <a:t>CLASS is the home base </a:t>
            </a:r>
            <a:r>
              <a:rPr lang="en-US" b="0"/>
              <a:t>for learning throughout the course.  Good things happen in class. </a:t>
            </a:r>
          </a:p>
          <a:p>
            <a:endParaRPr lang="en-US" b="0" u="sng"/>
          </a:p>
          <a:p>
            <a:r>
              <a:rPr lang="en-US" b="0"/>
              <a:t>As students move through the course, we want their discoveries and their independence to increase.   </a:t>
            </a:r>
          </a:p>
          <a:p>
            <a:endParaRPr lang="en-US" b="0"/>
          </a:p>
          <a:p>
            <a:r>
              <a:rPr lang="en-US" b="1"/>
              <a:t>Assignments shaped by the discipline </a:t>
            </a:r>
            <a:r>
              <a:rPr lang="en-US" b="0"/>
              <a:t>invite students to contribute their own work, their thoughts, their skills as they engage with the material.  </a:t>
            </a:r>
          </a:p>
          <a:p>
            <a:endParaRPr lang="en-US" b="0"/>
          </a:p>
          <a:p>
            <a:r>
              <a:rPr lang="en-US" b="0"/>
              <a:t>What they remember, what changes them most are the assignments and the experiential project.  They have not just ‘gotten through’ but gained entrance into….</a:t>
            </a:r>
          </a:p>
          <a:p>
            <a:endParaRPr lang="en-US" b="0"/>
          </a:p>
          <a:p>
            <a:r>
              <a:rPr lang="en-US" b="0"/>
              <a:t>In the best outcome, they have learned how to learn.</a:t>
            </a:r>
          </a:p>
          <a:p>
            <a:endParaRPr lang="en-US" b="0" u="sng"/>
          </a:p>
        </p:txBody>
      </p:sp>
      <p:sp>
        <p:nvSpPr>
          <p:cNvPr id="4" name="Slide Number Placeholder 3">
            <a:extLst>
              <a:ext uri="{FF2B5EF4-FFF2-40B4-BE49-F238E27FC236}">
                <a16:creationId xmlns:a16="http://schemas.microsoft.com/office/drawing/2014/main" id="{0A5D64BB-CD1A-31CC-6EA7-40274924ED09}"/>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658378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Lang’s default is the lecture course enriched with a number of ST cognitive exercises integrated throughout the class but often in First 5, Last 5, and Pauses.  </a:t>
            </a:r>
            <a:endParaRPr lang="en-US" b="1"/>
          </a:p>
          <a:p>
            <a:endParaRPr lang="en-US" b="1"/>
          </a:p>
          <a:p>
            <a:r>
              <a:rPr lang="en-US" b="1"/>
              <a:t>ST cognitive exercises involve various subcategories within knowledge and understanding.  And from the learning science studies of motivation, Lang creates a chapter named inspiration. </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Teaching Suggestion: If it works, give students the 6 definitions from Lang or Bloom or another source. (three on Knowledge and three on Understanding).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Or, </a:t>
            </a:r>
            <a:r>
              <a:rPr kumimoji="0" lang="en-US" sz="1200" b="0" i="0" u="sng" strike="noStrike" kern="1200" cap="none" spc="0" normalizeH="0" baseline="0" noProof="0">
                <a:ln>
                  <a:noFill/>
                </a:ln>
                <a:solidFill>
                  <a:prstClr val="black"/>
                </a:solidFill>
                <a:effectLst/>
                <a:uLnTx/>
                <a:uFillTx/>
                <a:latin typeface="Calibri" panose="020F0502020204030204"/>
                <a:ea typeface="+mn-ea"/>
                <a:cs typeface="+mn-cs"/>
              </a:rPr>
              <a:t>How can these mental exercises be used in your courses/classes</a:t>
            </a: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US" sz="1200" b="0" i="0" u="sng" strike="noStrike" kern="1200" cap="none" spc="0" normalizeH="0" baseline="0" noProof="0">
                <a:ln>
                  <a:noFill/>
                </a:ln>
                <a:solidFill>
                  <a:prstClr val="black"/>
                </a:solidFill>
                <a:effectLst/>
                <a:uLnTx/>
                <a:uFillTx/>
                <a:latin typeface="Calibri" panose="020F0502020204030204"/>
                <a:ea typeface="+mn-ea"/>
                <a:cs typeface="+mn-cs"/>
              </a:rPr>
              <a:t>In my classes, I realized I was doing some of this work instinctively.  If I were to teach again, the cognitive work would be more planned.</a:t>
            </a:r>
            <a:endParaRPr lang="en-US"/>
          </a:p>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6</a:t>
            </a:fld>
            <a:endParaRPr lang="en-US"/>
          </a:p>
        </p:txBody>
      </p:sp>
    </p:spTree>
    <p:extLst>
      <p:ext uri="{BB962C8B-B14F-4D97-AF65-F5344CB8AC3E}">
        <p14:creationId xmlns:p14="http://schemas.microsoft.com/office/powerpoint/2010/main" val="94591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D80AA-E04A-3903-B30B-83FC156CD8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E9D2D5-65FB-5E01-552E-D1D39201B1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A08FC3-5F78-E75E-1D4C-9611512C4618}"/>
              </a:ext>
            </a:extLst>
          </p:cNvPr>
          <p:cNvSpPr>
            <a:spLocks noGrp="1"/>
          </p:cNvSpPr>
          <p:nvPr>
            <p:ph type="body" idx="1"/>
          </p:nvPr>
        </p:nvSpPr>
        <p:spPr/>
        <p:txBody>
          <a:bodyPr/>
          <a:lstStyle/>
          <a:p>
            <a:pPr defTabSz="931774">
              <a:defRPr/>
            </a:pPr>
            <a:r>
              <a:rPr lang="en-US">
                <a:solidFill>
                  <a:prstClr val="black"/>
                </a:solidFill>
                <a:latin typeface="Calibri" panose="020F0502020204030204"/>
              </a:rPr>
              <a:t>For me the key principle in effective teaching [picked up from WNS] is to combine RIGOR with SUPPORT.  What is too little, too much, just about right? </a:t>
            </a:r>
          </a:p>
          <a:p>
            <a:pPr defTabSz="931774">
              <a:defRPr/>
            </a:pPr>
            <a:endParaRPr lang="en-US">
              <a:solidFill>
                <a:prstClr val="black"/>
              </a:solidFill>
              <a:latin typeface="Calibri" panose="020F0502020204030204"/>
            </a:endParaRPr>
          </a:p>
          <a:p>
            <a:pPr defTabSz="931774">
              <a:defRPr/>
            </a:pPr>
            <a:r>
              <a:rPr lang="en-US">
                <a:solidFill>
                  <a:prstClr val="black"/>
                </a:solidFill>
                <a:latin typeface="Calibri" panose="020F0502020204030204"/>
              </a:rPr>
              <a:t>Of the six, I relied heavily on two in my Literature courses with students in the first year through master’s level work.  Retrieval and Connecting exercises seem to make a LOT of sense to me as I look back on how I organized my classes.  </a:t>
            </a:r>
          </a:p>
          <a:p>
            <a:pPr defTabSz="931774">
              <a:defRPr/>
            </a:pPr>
            <a:r>
              <a:rPr lang="en-US" u="sng">
                <a:solidFill>
                  <a:prstClr val="black"/>
                </a:solidFill>
                <a:latin typeface="Calibri" panose="020F0502020204030204"/>
              </a:rPr>
              <a:t>Retrieval</a:t>
            </a:r>
            <a:r>
              <a:rPr lang="en-US">
                <a:solidFill>
                  <a:prstClr val="black"/>
                </a:solidFill>
                <a:latin typeface="Calibri" panose="020F0502020204030204"/>
              </a:rPr>
              <a:t> used for daily quiz and student summary of previous class</a:t>
            </a:r>
          </a:p>
          <a:p>
            <a:pPr defTabSz="931774">
              <a:defRPr/>
            </a:pPr>
            <a:r>
              <a:rPr lang="en-US" u="sng">
                <a:solidFill>
                  <a:prstClr val="black"/>
                </a:solidFill>
                <a:latin typeface="Calibri" panose="020F0502020204030204"/>
              </a:rPr>
              <a:t>Connecting</a:t>
            </a:r>
            <a:r>
              <a:rPr lang="en-US">
                <a:solidFill>
                  <a:prstClr val="black"/>
                </a:solidFill>
                <a:latin typeface="Calibri" panose="020F0502020204030204"/>
              </a:rPr>
              <a:t> used in various ways: essays, writing prompts, ending class discussion</a:t>
            </a:r>
          </a:p>
          <a:p>
            <a:pPr defTabSz="931774">
              <a:defRPr/>
            </a:pPr>
            <a:endParaRPr lang="en-US">
              <a:solidFill>
                <a:prstClr val="black"/>
              </a:solidFill>
              <a:latin typeface="Calibri" panose="020F0502020204030204"/>
            </a:endParaRPr>
          </a:p>
          <a:p>
            <a:pPr defTabSz="931774">
              <a:defRPr/>
            </a:pPr>
            <a:r>
              <a:rPr lang="en-US">
                <a:solidFill>
                  <a:prstClr val="black"/>
                </a:solidFill>
                <a:latin typeface="Calibri" panose="020F0502020204030204"/>
              </a:rPr>
              <a:t>For Writing Classes, the personal voice is also pronounced: so when students </a:t>
            </a:r>
            <a:r>
              <a:rPr lang="en-US" u="sng">
                <a:solidFill>
                  <a:prstClr val="black"/>
                </a:solidFill>
                <a:latin typeface="Calibri" panose="020F0502020204030204"/>
              </a:rPr>
              <a:t>EXPLAIN</a:t>
            </a:r>
            <a:r>
              <a:rPr lang="en-US">
                <a:solidFill>
                  <a:prstClr val="black"/>
                </a:solidFill>
                <a:latin typeface="Calibri" panose="020F0502020204030204"/>
              </a:rPr>
              <a:t> decisions they made in writing a first or second draft, that’s spot on. </a:t>
            </a:r>
          </a:p>
          <a:p>
            <a:pPr defTabSz="931774">
              <a:defRPr/>
            </a:pPr>
            <a:endParaRPr lang="en-US">
              <a:solidFill>
                <a:prstClr val="black"/>
              </a:solidFill>
              <a:latin typeface="Calibri" panose="020F0502020204030204"/>
            </a:endParaRPr>
          </a:p>
          <a:p>
            <a:pPr defTabSz="931774">
              <a:defRPr/>
            </a:pPr>
            <a:r>
              <a:rPr lang="en-US">
                <a:solidFill>
                  <a:prstClr val="black"/>
                </a:solidFill>
                <a:latin typeface="Calibri" panose="020F0502020204030204"/>
              </a:rPr>
              <a:t>Which of the cognitive activities in one of your courses and when/how?  </a:t>
            </a:r>
            <a:endParaRPr lang="en-US"/>
          </a:p>
        </p:txBody>
      </p:sp>
      <p:sp>
        <p:nvSpPr>
          <p:cNvPr id="4" name="Slide Number Placeholder 3">
            <a:extLst>
              <a:ext uri="{FF2B5EF4-FFF2-40B4-BE49-F238E27FC236}">
                <a16:creationId xmlns:a16="http://schemas.microsoft.com/office/drawing/2014/main" id="{D6F8882C-1280-E0DB-931C-4BA0C1804956}"/>
              </a:ext>
            </a:extLst>
          </p:cNvPr>
          <p:cNvSpPr>
            <a:spLocks noGrp="1"/>
          </p:cNvSpPr>
          <p:nvPr>
            <p:ph type="sldNum" sz="quarter" idx="5"/>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C37D7554-D10C-4E29-B8E6-BB7111FA614F}"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0659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AD022-C3B9-5C3B-BC90-1352A4B421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D9C1D8-BEF7-67B4-36A2-DA1B52C289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A74835-A85B-6D0D-5D13-A908996F49F1}"/>
              </a:ext>
            </a:extLst>
          </p:cNvPr>
          <p:cNvSpPr>
            <a:spLocks noGrp="1"/>
          </p:cNvSpPr>
          <p:nvPr>
            <p:ph type="body" idx="1"/>
          </p:nvPr>
        </p:nvSpPr>
        <p:spPr/>
        <p:txBody>
          <a:bodyPr/>
          <a:lstStyle/>
          <a:p>
            <a:pPr defTabSz="931774">
              <a:defRPr/>
            </a:pPr>
            <a:r>
              <a:rPr lang="en-US">
                <a:solidFill>
                  <a:prstClr val="black"/>
                </a:solidFill>
                <a:latin typeface="Calibri" panose="020F0502020204030204"/>
              </a:rPr>
              <a:t>I am including a list of strategies for knowledge and one for understanding; hope you will take a look at these later when you receive the </a:t>
            </a:r>
            <a:r>
              <a:rPr lang="en-US" err="1">
                <a:solidFill>
                  <a:prstClr val="black"/>
                </a:solidFill>
                <a:latin typeface="Calibri" panose="020F0502020204030204"/>
              </a:rPr>
              <a:t>powerpoint</a:t>
            </a:r>
            <a:r>
              <a:rPr lang="en-US">
                <a:solidFill>
                  <a:prstClr val="black"/>
                </a:solidFill>
                <a:latin typeface="Calibri" panose="020F0502020204030204"/>
              </a:rPr>
              <a:t> later today.</a:t>
            </a:r>
          </a:p>
          <a:p>
            <a:pPr defTabSz="931774">
              <a:defRPr/>
            </a:pPr>
            <a:endParaRPr lang="en-US">
              <a:solidFill>
                <a:prstClr val="black"/>
              </a:solidFill>
              <a:latin typeface="Calibri" panose="020F0502020204030204"/>
            </a:endParaRPr>
          </a:p>
          <a:p>
            <a:pPr defTabSz="931774">
              <a:defRPr/>
            </a:pPr>
            <a:endParaRPr lang="en-US"/>
          </a:p>
          <a:p>
            <a:endParaRPr lang="en-US"/>
          </a:p>
        </p:txBody>
      </p:sp>
      <p:sp>
        <p:nvSpPr>
          <p:cNvPr id="4" name="Slide Number Placeholder 3">
            <a:extLst>
              <a:ext uri="{FF2B5EF4-FFF2-40B4-BE49-F238E27FC236}">
                <a16:creationId xmlns:a16="http://schemas.microsoft.com/office/drawing/2014/main" id="{9320E301-E1FC-70F9-862C-475344C81604}"/>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8</a:t>
            </a:fld>
            <a:endParaRPr lang="en-US">
              <a:solidFill>
                <a:prstClr val="black"/>
              </a:solidFill>
              <a:latin typeface="Calibri" panose="020F0502020204030204"/>
            </a:endParaRPr>
          </a:p>
        </p:txBody>
      </p:sp>
    </p:spTree>
    <p:extLst>
      <p:ext uri="{BB962C8B-B14F-4D97-AF65-F5344CB8AC3E}">
        <p14:creationId xmlns:p14="http://schemas.microsoft.com/office/powerpoint/2010/main" val="694101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F1ACA-65BA-78F9-550B-6DCECD0157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BA9B27-597B-94F1-6E31-AD108E9B10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FACD15-7888-4CAD-3327-ADE274DF895D}"/>
              </a:ext>
            </a:extLst>
          </p:cNvPr>
          <p:cNvSpPr>
            <a:spLocks noGrp="1"/>
          </p:cNvSpPr>
          <p:nvPr>
            <p:ph type="body" idx="1"/>
          </p:nvPr>
        </p:nvSpPr>
        <p:spPr/>
        <p:txBody>
          <a:bodyPr/>
          <a:lstStyle/>
          <a:p>
            <a:pPr defTabSz="931774">
              <a:defRPr/>
            </a:pPr>
            <a:r>
              <a:rPr lang="en-US">
                <a:solidFill>
                  <a:prstClr val="black"/>
                </a:solidFill>
                <a:latin typeface="Calibri" panose="020F0502020204030204"/>
              </a:rPr>
              <a:t>As with the exercises/course changes developing Knowledge, these developing Understanding will also be sent with the full power point. </a:t>
            </a:r>
            <a:endParaRPr lang="en-US"/>
          </a:p>
          <a:p>
            <a:endParaRPr lang="en-US"/>
          </a:p>
        </p:txBody>
      </p:sp>
      <p:sp>
        <p:nvSpPr>
          <p:cNvPr id="4" name="Slide Number Placeholder 3">
            <a:extLst>
              <a:ext uri="{FF2B5EF4-FFF2-40B4-BE49-F238E27FC236}">
                <a16:creationId xmlns:a16="http://schemas.microsoft.com/office/drawing/2014/main" id="{9199AA54-B170-492E-94E9-D7E445DCCF3E}"/>
              </a:ext>
            </a:extLst>
          </p:cNvPr>
          <p:cNvSpPr>
            <a:spLocks noGrp="1"/>
          </p:cNvSpPr>
          <p:nvPr>
            <p:ph type="sldNum" sz="quarter" idx="5"/>
          </p:nvPr>
        </p:nvSpPr>
        <p:spPr/>
        <p:txBody>
          <a:bodyPr/>
          <a:lstStyle/>
          <a:p>
            <a:pPr defTabSz="931774">
              <a:defRPr/>
            </a:pPr>
            <a:fld id="{C37D7554-D10C-4E29-B8E6-BB7111FA614F}" type="slidenum">
              <a:rPr lang="en-US">
                <a:solidFill>
                  <a:prstClr val="black"/>
                </a:solidFill>
                <a:latin typeface="Calibri" panose="020F0502020204030204"/>
              </a:rPr>
              <a:pPr defTabSz="931774">
                <a:defRPr/>
              </a:pPr>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2911599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5" y="690511"/>
            <a:ext cx="5185821" cy="5253089"/>
          </a:xfrm>
        </p:spPr>
        <p:txBody>
          <a:bodyPr anchor="b">
            <a:normAutofit/>
          </a:bodyPr>
          <a:lstStyle>
            <a:lvl1pPr>
              <a:defRPr sz="6000">
                <a:solidFill>
                  <a:schemeClr val="bg1"/>
                </a:solidFill>
              </a:defRPr>
            </a:lvl1pPr>
          </a:lstStyle>
          <a:p>
            <a:r>
              <a:rPr lang="en-US"/>
              <a:t>Click to add title</a:t>
            </a:r>
          </a:p>
        </p:txBody>
      </p:sp>
    </p:spTree>
    <p:extLst>
      <p:ext uri="{BB962C8B-B14F-4D97-AF65-F5344CB8AC3E}">
        <p14:creationId xmlns:p14="http://schemas.microsoft.com/office/powerpoint/2010/main" val="178455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a:t>Click to add title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1468814" y="2057400"/>
            <a:ext cx="3091027" cy="3867538"/>
          </a:xfrm>
        </p:spPr>
        <p:txBody>
          <a:bodyPr lIns="0">
            <a:normAutofit/>
          </a:bodyPr>
          <a:lstStyle>
            <a:lvl1pPr marL="0" indent="0">
              <a:lnSpc>
                <a:spcPct val="100000"/>
              </a:lnSpc>
              <a:spcBef>
                <a:spcPts val="0"/>
              </a:spcBef>
              <a:spcAft>
                <a:spcPts val="1200"/>
              </a:spcAft>
              <a:buNone/>
              <a:defRPr sz="2000"/>
            </a:lvl1pPr>
            <a:lvl2pPr marL="800100" indent="-342900">
              <a:lnSpc>
                <a:spcPct val="100000"/>
              </a:lnSpc>
              <a:spcBef>
                <a:spcPts val="0"/>
              </a:spcBef>
              <a:spcAft>
                <a:spcPts val="1200"/>
              </a:spcAft>
              <a:buFont typeface="Arial" panose="020B0604020202020204" pitchFamily="34" charset="0"/>
              <a:buChar char="•"/>
              <a:defRPr sz="2000"/>
            </a:lvl2pPr>
            <a:lvl3pPr marL="1257300" indent="-342900">
              <a:spcBef>
                <a:spcPts val="0"/>
              </a:spcBef>
              <a:spcAft>
                <a:spcPts val="1200"/>
              </a:spcAft>
              <a:buFont typeface="Arial" panose="020B0604020202020204" pitchFamily="34" charset="0"/>
              <a:buChar char="•"/>
              <a:defRPr sz="2000"/>
            </a:lvl3pPr>
            <a:lvl4pPr marL="1714500" indent="-342900">
              <a:spcBef>
                <a:spcPts val="0"/>
              </a:spcBef>
              <a:spcAft>
                <a:spcPts val="1200"/>
              </a:spcAft>
              <a:buFont typeface="Arial" panose="020B0604020202020204" pitchFamily="34" charset="0"/>
              <a:buChar char="•"/>
              <a:defRPr sz="2000"/>
            </a:lvl4pPr>
            <a:lvl5pPr marL="2171700" indent="-342900">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4" name="Table Placeholder 13">
            <a:extLst>
              <a:ext uri="{FF2B5EF4-FFF2-40B4-BE49-F238E27FC236}">
                <a16:creationId xmlns:a16="http://schemas.microsoft.com/office/drawing/2014/main" id="{EA708189-1532-1BDD-104F-4D8556146CEE}"/>
              </a:ext>
            </a:extLst>
          </p:cNvPr>
          <p:cNvSpPr>
            <a:spLocks noGrp="1"/>
          </p:cNvSpPr>
          <p:nvPr>
            <p:ph type="tbl" sz="quarter" idx="12"/>
          </p:nvPr>
        </p:nvSpPr>
        <p:spPr>
          <a:xfrm>
            <a:off x="5097463" y="2051976"/>
            <a:ext cx="6180137" cy="3867538"/>
          </a:xfrm>
        </p:spPr>
        <p:txBody>
          <a:bodyPr>
            <a:normAutofit/>
          </a:bodyPr>
          <a:lstStyle>
            <a:lvl1pPr>
              <a:defRPr sz="2000"/>
            </a:lvl1pPr>
          </a:lstStyle>
          <a:p>
            <a:r>
              <a:rPr lang="en-US"/>
              <a:t>Click icon to add table</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5">
            <a:extLst>
              <a:ext uri="{FF2B5EF4-FFF2-40B4-BE49-F238E27FC236}">
                <a16:creationId xmlns:a16="http://schemas.microsoft.com/office/drawing/2014/main" id="{6E0EC71B-95A1-C740-6B1F-F8DF02E2D164}"/>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340929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2 Content 2">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a:t>Click to add title</a:t>
            </a:r>
          </a:p>
        </p:txBody>
      </p:sp>
      <p:sp>
        <p:nvSpPr>
          <p:cNvPr id="8" name="Content Placeholder 7">
            <a:extLst>
              <a:ext uri="{FF2B5EF4-FFF2-40B4-BE49-F238E27FC236}">
                <a16:creationId xmlns:a16="http://schemas.microsoft.com/office/drawing/2014/main" id="{8B0AB10A-3CAB-D4C0-3CB1-401461802BD3}"/>
              </a:ext>
            </a:extLst>
          </p:cNvPr>
          <p:cNvSpPr>
            <a:spLocks noGrp="1"/>
          </p:cNvSpPr>
          <p:nvPr>
            <p:ph sz="quarter" idx="10" hasCustomPrompt="1"/>
          </p:nvPr>
        </p:nvSpPr>
        <p:spPr>
          <a:xfrm>
            <a:off x="1468814" y="2066731"/>
            <a:ext cx="6452876" cy="3867538"/>
          </a:xfrm>
        </p:spPr>
        <p:txBody>
          <a:bodyPr lIns="0">
            <a:normAutofit/>
          </a:bodyPr>
          <a:lstStyle>
            <a:lvl1pPr>
              <a:lnSpc>
                <a:spcPct val="100000"/>
              </a:lnSpc>
              <a:spcAft>
                <a:spcPts val="600"/>
              </a:spcAft>
              <a:defRPr sz="2000"/>
            </a:lvl1pPr>
            <a:lvl2pPr>
              <a:lnSpc>
                <a:spcPct val="100000"/>
              </a:lnSpc>
              <a:spcAft>
                <a:spcPts val="600"/>
              </a:spcAft>
              <a:defRPr sz="2000"/>
            </a:lvl2pPr>
            <a:lvl3pPr>
              <a:lnSpc>
                <a:spcPct val="100000"/>
              </a:lnSpc>
              <a:spcBef>
                <a:spcPts val="1000"/>
              </a:spcBef>
              <a:spcAft>
                <a:spcPts val="600"/>
              </a:spcAft>
              <a:defRPr sz="2000"/>
            </a:lvl3pPr>
            <a:lvl4pPr>
              <a:lnSpc>
                <a:spcPct val="100000"/>
              </a:lnSpc>
              <a:spcAft>
                <a:spcPts val="1200"/>
              </a:spcAft>
              <a:defRPr sz="2000"/>
            </a:lvl4pPr>
            <a:lvl5pP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1" name="Content Placeholder 7">
            <a:extLst>
              <a:ext uri="{FF2B5EF4-FFF2-40B4-BE49-F238E27FC236}">
                <a16:creationId xmlns:a16="http://schemas.microsoft.com/office/drawing/2014/main" id="{7DBA8ADB-B20F-8404-46AB-AF67E25C7C75}"/>
              </a:ext>
            </a:extLst>
          </p:cNvPr>
          <p:cNvSpPr>
            <a:spLocks noGrp="1"/>
          </p:cNvSpPr>
          <p:nvPr>
            <p:ph sz="quarter" idx="11" hasCustomPrompt="1"/>
          </p:nvPr>
        </p:nvSpPr>
        <p:spPr>
          <a:xfrm>
            <a:off x="8169196" y="2066731"/>
            <a:ext cx="3108391" cy="3867538"/>
          </a:xfrm>
        </p:spPr>
        <p:txBody>
          <a:bodyPr lIns="0">
            <a:normAutofit/>
          </a:bodyPr>
          <a:lstStyle>
            <a:lvl1pPr marL="0" indent="0">
              <a:lnSpc>
                <a:spcPct val="100000"/>
              </a:lnSpc>
              <a:spcAft>
                <a:spcPts val="600"/>
              </a:spcAft>
              <a:buNone/>
              <a:defRPr sz="2000"/>
            </a:lvl1pPr>
            <a:lvl2pPr marL="800100" indent="-342900">
              <a:lnSpc>
                <a:spcPct val="100000"/>
              </a:lnSpc>
              <a:spcAft>
                <a:spcPts val="600"/>
              </a:spcAft>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8814D5F7-E70A-5F97-5C8F-95B9E1B6D492}"/>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852814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a:t>Click to add title</a:t>
            </a:r>
          </a:p>
        </p:txBody>
      </p:sp>
      <p:sp>
        <p:nvSpPr>
          <p:cNvPr id="9" name="Table Placeholder 8">
            <a:extLst>
              <a:ext uri="{FF2B5EF4-FFF2-40B4-BE49-F238E27FC236}">
                <a16:creationId xmlns:a16="http://schemas.microsoft.com/office/drawing/2014/main" id="{CB43608F-0A38-CF4A-4B3B-F1212E786FDE}"/>
              </a:ext>
            </a:extLst>
          </p:cNvPr>
          <p:cNvSpPr>
            <a:spLocks noGrp="1"/>
          </p:cNvSpPr>
          <p:nvPr>
            <p:ph type="tbl" sz="quarter" idx="10"/>
          </p:nvPr>
        </p:nvSpPr>
        <p:spPr>
          <a:xfrm>
            <a:off x="1487488" y="2057400"/>
            <a:ext cx="9790112" cy="3886200"/>
          </a:xfrm>
        </p:spPr>
        <p:txBody>
          <a:bodyPr>
            <a:normAutofit/>
          </a:bodyPr>
          <a:lstStyle>
            <a:lvl1pPr>
              <a:defRPr sz="2400"/>
            </a:lvl1pPr>
          </a:lstStyle>
          <a:p>
            <a:r>
              <a:rPr lang="en-US"/>
              <a:t>Click icon to add table</a:t>
            </a:r>
          </a:p>
        </p:txBody>
      </p:sp>
      <p:sp>
        <p:nvSpPr>
          <p:cNvPr id="2" name="Slide Number Placeholder 5">
            <a:extLst>
              <a:ext uri="{FF2B5EF4-FFF2-40B4-BE49-F238E27FC236}">
                <a16:creationId xmlns:a16="http://schemas.microsoft.com/office/drawing/2014/main" id="{05DA3688-07D1-82D9-6818-C95E9A69C2F1}"/>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2691357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4" y="690511"/>
            <a:ext cx="4964671" cy="5253089"/>
          </a:xfrm>
        </p:spPr>
        <p:txBody>
          <a:bodyPr anchor="b">
            <a:normAutofit/>
          </a:bodyPr>
          <a:lstStyle>
            <a:lvl1pPr>
              <a:defRPr sz="6000">
                <a:solidFill>
                  <a:schemeClr val="bg1"/>
                </a:solidFill>
              </a:defRPr>
            </a:lvl1pPr>
          </a:lstStyle>
          <a:p>
            <a:r>
              <a:rPr lang="en-US"/>
              <a:t>Click to add title</a:t>
            </a:r>
          </a:p>
        </p:txBody>
      </p:sp>
      <p:sp>
        <p:nvSpPr>
          <p:cNvPr id="10" name="Content Placeholder 9">
            <a:extLst>
              <a:ext uri="{FF2B5EF4-FFF2-40B4-BE49-F238E27FC236}">
                <a16:creationId xmlns:a16="http://schemas.microsoft.com/office/drawing/2014/main" id="{AD608249-3D60-D3B2-68C5-778D0EA18F2D}"/>
              </a:ext>
            </a:extLst>
          </p:cNvPr>
          <p:cNvSpPr>
            <a:spLocks noGrp="1"/>
          </p:cNvSpPr>
          <p:nvPr>
            <p:ph sz="quarter" idx="10" hasCustomPrompt="1"/>
          </p:nvPr>
        </p:nvSpPr>
        <p:spPr>
          <a:xfrm>
            <a:off x="6282286" y="690465"/>
            <a:ext cx="4784372" cy="5253089"/>
          </a:xfrm>
        </p:spPr>
        <p:txBody>
          <a:bodyPr anchor="ctr">
            <a:normAutofit/>
          </a:bodyPr>
          <a:lstStyle>
            <a:lvl1pPr marL="0" indent="0">
              <a:lnSpc>
                <a:spcPct val="100000"/>
              </a:lnSpc>
              <a:spcBef>
                <a:spcPts val="0"/>
              </a:spcBef>
              <a:spcAft>
                <a:spcPts val="1200"/>
              </a:spcAft>
              <a:buNone/>
              <a:defRPr sz="2000">
                <a:solidFill>
                  <a:schemeClr val="bg1"/>
                </a:solidFill>
              </a:defRPr>
            </a:lvl1pPr>
            <a:lvl2pPr marL="742950" indent="-285750">
              <a:lnSpc>
                <a:spcPct val="100000"/>
              </a:lnSpc>
              <a:spcBef>
                <a:spcPts val="0"/>
              </a:spcBef>
              <a:spcAft>
                <a:spcPts val="1200"/>
              </a:spcAft>
              <a:buFont typeface="Arial" panose="020B0604020202020204" pitchFamily="34" charset="0"/>
              <a:buChar char="•"/>
              <a:defRPr sz="1800">
                <a:solidFill>
                  <a:schemeClr val="bg1"/>
                </a:solidFill>
              </a:defRPr>
            </a:lvl2pPr>
            <a:lvl3pPr marL="1200150" indent="-285750">
              <a:lnSpc>
                <a:spcPct val="100000"/>
              </a:lnSpc>
              <a:spcBef>
                <a:spcPts val="0"/>
              </a:spcBef>
              <a:spcAft>
                <a:spcPts val="1200"/>
              </a:spcAft>
              <a:buFont typeface="Arial" panose="020B0604020202020204" pitchFamily="34" charset="0"/>
              <a:buChar char="•"/>
              <a:defRPr sz="1600">
                <a:solidFill>
                  <a:schemeClr val="bg1"/>
                </a:solidFill>
              </a:defRPr>
            </a:lvl3pPr>
            <a:lvl4pPr marL="1657350" indent="-285750">
              <a:lnSpc>
                <a:spcPct val="100000"/>
              </a:lnSpc>
              <a:spcBef>
                <a:spcPts val="0"/>
              </a:spcBef>
              <a:spcAft>
                <a:spcPts val="1200"/>
              </a:spcAft>
              <a:buFont typeface="Arial" panose="020B0604020202020204" pitchFamily="34" charset="0"/>
              <a:buChar char="•"/>
              <a:defRPr sz="1400">
                <a:solidFill>
                  <a:schemeClr val="bg1"/>
                </a:solidFill>
              </a:defRPr>
            </a:lvl4pPr>
            <a:lvl5pPr marL="2114550" indent="-285750">
              <a:lnSpc>
                <a:spcPct val="100000"/>
              </a:lnSpc>
              <a:spcBef>
                <a:spcPts val="0"/>
              </a:spcBef>
              <a:spcAft>
                <a:spcPts val="1200"/>
              </a:spcAft>
              <a:buFont typeface="Arial" panose="020B0604020202020204" pitchFamily="34" charset="0"/>
              <a:buChar char="•"/>
              <a:defRPr sz="1400">
                <a:solidFill>
                  <a:schemeClr val="bg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3748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6" y="690513"/>
            <a:ext cx="5185821" cy="5253089"/>
          </a:xfrm>
        </p:spPr>
        <p:txBody>
          <a:bodyPr anchor="b">
            <a:normAutofit/>
          </a:bodyPr>
          <a:lstStyle>
            <a:lvl1pPr>
              <a:defRPr sz="6000">
                <a:solidFill>
                  <a:schemeClr val="bg1"/>
                </a:solidFill>
              </a:defRPr>
            </a:lvl1pPr>
          </a:lstStyle>
          <a:p>
            <a:r>
              <a:rPr lang="en-US"/>
              <a:t>Click to add title</a:t>
            </a:r>
          </a:p>
        </p:txBody>
      </p:sp>
    </p:spTree>
    <p:extLst>
      <p:ext uri="{BB962C8B-B14F-4D97-AF65-F5344CB8AC3E}">
        <p14:creationId xmlns:p14="http://schemas.microsoft.com/office/powerpoint/2010/main" val="3695943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1">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55583" y="737116"/>
            <a:ext cx="4640419" cy="5407091"/>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6388461" y="737116"/>
            <a:ext cx="4449712" cy="5407091"/>
          </a:xfrm>
        </p:spPr>
        <p:txBody>
          <a:bodyPr lIns="0" tIns="0" rIns="0" bIns="0" anchor="ctr">
            <a:normAutofit/>
          </a:bodyPr>
          <a:lstStyle>
            <a:lvl1pPr marL="228594" indent="-228594">
              <a:lnSpc>
                <a:spcPct val="100000"/>
              </a:lnSpc>
              <a:spcBef>
                <a:spcPts val="0"/>
              </a:spcBef>
              <a:spcAft>
                <a:spcPts val="1200"/>
              </a:spcAft>
              <a:buFont typeface="Arial" panose="020B0604020202020204" pitchFamily="34" charset="0"/>
              <a:buChar char="•"/>
              <a:defRPr sz="2000"/>
            </a:lvl1pPr>
            <a:lvl2pPr marL="685783" indent="-228594">
              <a:lnSpc>
                <a:spcPct val="100000"/>
              </a:lnSpc>
              <a:spcBef>
                <a:spcPts val="0"/>
              </a:spcBef>
              <a:spcAft>
                <a:spcPts val="1200"/>
              </a:spcAft>
              <a:buFont typeface="Arial" panose="020B0604020202020204" pitchFamily="34" charset="0"/>
              <a:buChar char="•"/>
              <a:defRPr sz="2000"/>
            </a:lvl2pPr>
            <a:lvl3pPr marL="1142971" indent="-228594">
              <a:spcBef>
                <a:spcPts val="0"/>
              </a:spcBef>
              <a:spcAft>
                <a:spcPts val="1200"/>
              </a:spcAft>
              <a:buFont typeface="Arial" panose="020B0604020202020204" pitchFamily="34" charset="0"/>
              <a:buChar char="•"/>
              <a:defRPr sz="2000"/>
            </a:lvl3pPr>
            <a:lvl4pPr marL="1600160" indent="-228594">
              <a:spcBef>
                <a:spcPts val="0"/>
              </a:spcBef>
              <a:spcAft>
                <a:spcPts val="1200"/>
              </a:spcAft>
              <a:buFont typeface="Arial" panose="020B0604020202020204" pitchFamily="34" charset="0"/>
              <a:buChar char="•"/>
              <a:defRPr sz="2000"/>
            </a:lvl4pPr>
            <a:lvl5pPr marL="2057349" indent="-228594">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Slide Number Placeholder 5">
            <a:extLst>
              <a:ext uri="{FF2B5EF4-FFF2-40B4-BE49-F238E27FC236}">
                <a16:creationId xmlns:a16="http://schemas.microsoft.com/office/drawing/2014/main" id="{4E9F5D75-1D8F-F695-81F8-4A6D0C678215}"/>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4264934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Pictur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1278295"/>
            <a:ext cx="5000319" cy="4904141"/>
          </a:xfrm>
        </p:spPr>
        <p:txBody>
          <a:bodyPr anchor="b">
            <a:normAutofit/>
          </a:bodyPr>
          <a:lstStyle>
            <a:lvl1pPr>
              <a:defRPr sz="3600"/>
            </a:lvl1pPr>
          </a:lstStyle>
          <a:p>
            <a:r>
              <a:rPr lang="en-US"/>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6642169" y="1"/>
            <a:ext cx="4635427" cy="6857999"/>
          </a:xfrm>
        </p:spPr>
        <p:txBody>
          <a:bodyPr>
            <a:normAutofit/>
          </a:bodyPr>
          <a:lstStyle>
            <a:lvl1pPr marL="0" indent="0" algn="ctr">
              <a:buNone/>
              <a:defRPr sz="2000"/>
            </a:lvl1pPr>
          </a:lstStyle>
          <a:p>
            <a:r>
              <a:rPr lang="en-US"/>
              <a:t>Click icon to add picture</a:t>
            </a:r>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4941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Subtitl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6" y="3508311"/>
            <a:ext cx="9923771" cy="1438763"/>
          </a:xfrm>
        </p:spPr>
        <p:txBody>
          <a:bodyPr anchor="b">
            <a:normAutofit/>
          </a:bodyPr>
          <a:lstStyle>
            <a:lvl1pPr>
              <a:defRPr sz="3600"/>
            </a:lvl1pPr>
          </a:lstStyle>
          <a:p>
            <a:r>
              <a:rPr lang="en-US"/>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915601" y="0"/>
            <a:ext cx="10361995" cy="3429000"/>
          </a:xfrm>
        </p:spPr>
        <p:txBody>
          <a:bodyPr>
            <a:normAutofit/>
          </a:bodyPr>
          <a:lstStyle>
            <a:lvl1pPr marL="0" indent="0" algn="ctr">
              <a:buNone/>
              <a:defRPr sz="2000"/>
            </a:lvl1pPr>
          </a:lstStyle>
          <a:p>
            <a:r>
              <a:rPr lang="en-US"/>
              <a:t>Click icon to add picture</a:t>
            </a:r>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12">
            <a:extLst>
              <a:ext uri="{FF2B5EF4-FFF2-40B4-BE49-F238E27FC236}">
                <a16:creationId xmlns:a16="http://schemas.microsoft.com/office/drawing/2014/main" id="{D179113D-0374-3934-841E-56AD5AFCF977}"/>
              </a:ext>
            </a:extLst>
          </p:cNvPr>
          <p:cNvSpPr>
            <a:spLocks noGrp="1"/>
          </p:cNvSpPr>
          <p:nvPr>
            <p:ph type="body" sz="quarter" idx="12" hasCustomPrompt="1"/>
          </p:nvPr>
        </p:nvSpPr>
        <p:spPr>
          <a:xfrm>
            <a:off x="1353828" y="5228488"/>
            <a:ext cx="9923771" cy="1368256"/>
          </a:xfrm>
          <a:prstGeom prst="rect">
            <a:avLst/>
          </a:prstGeom>
        </p:spPr>
        <p:txBody>
          <a:bodyPr anchor="t">
            <a:normAutofit/>
          </a:bodyPr>
          <a:lstStyle>
            <a:lvl1pPr marL="0" indent="0" algn="l">
              <a:lnSpc>
                <a:spcPct val="80000"/>
              </a:lnSpc>
              <a:spcBef>
                <a:spcPts val="0"/>
              </a:spcBef>
              <a:buNone/>
              <a:defRPr sz="2000" spc="0" baseline="0">
                <a:solidFill>
                  <a:schemeClr val="tx1"/>
                </a:solidFill>
                <a:latin typeface="+mn-lt"/>
              </a:defRPr>
            </a:lvl1pPr>
          </a:lstStyle>
          <a:p>
            <a:pPr lvl="0"/>
            <a:r>
              <a:rPr lang="en-US"/>
              <a:t>Click to add subtitle</a:t>
            </a:r>
          </a:p>
        </p:txBody>
      </p:sp>
    </p:spTree>
    <p:extLst>
      <p:ext uri="{BB962C8B-B14F-4D97-AF65-F5344CB8AC3E}">
        <p14:creationId xmlns:p14="http://schemas.microsoft.com/office/powerpoint/2010/main" val="36889443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6" y="503853"/>
            <a:ext cx="9150675" cy="1427585"/>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50153" y="2108723"/>
            <a:ext cx="8552264" cy="4119463"/>
          </a:xfrm>
        </p:spPr>
        <p:txBody>
          <a:bodyPr lIns="0" tIns="0" rIns="0" bIns="0">
            <a:normAutofit/>
          </a:bodyPr>
          <a:lstStyle>
            <a:lvl1pPr marL="228594" indent="-228594">
              <a:lnSpc>
                <a:spcPct val="100000"/>
              </a:lnSpc>
              <a:spcBef>
                <a:spcPts val="0"/>
              </a:spcBef>
              <a:spcAft>
                <a:spcPts val="1200"/>
              </a:spcAft>
              <a:buFont typeface="Arial" panose="020B0604020202020204" pitchFamily="34" charset="0"/>
              <a:buChar char="•"/>
              <a:defRPr sz="2000"/>
            </a:lvl1pPr>
            <a:lvl2pPr marL="685783" indent="-228594">
              <a:lnSpc>
                <a:spcPct val="100000"/>
              </a:lnSpc>
              <a:spcBef>
                <a:spcPts val="0"/>
              </a:spcBef>
              <a:spcAft>
                <a:spcPts val="1200"/>
              </a:spcAft>
              <a:buFont typeface="Arial" panose="020B0604020202020204" pitchFamily="34" charset="0"/>
              <a:buChar char="•"/>
              <a:defRPr sz="2000"/>
            </a:lvl2pPr>
            <a:lvl3pPr marL="1142971" indent="-228594">
              <a:spcBef>
                <a:spcPts val="0"/>
              </a:spcBef>
              <a:spcAft>
                <a:spcPts val="1200"/>
              </a:spcAft>
              <a:buFont typeface="Arial" panose="020B0604020202020204" pitchFamily="34" charset="0"/>
              <a:buChar char="•"/>
              <a:defRPr sz="2000"/>
            </a:lvl3pPr>
            <a:lvl4pPr marL="1600160" indent="-228594">
              <a:spcBef>
                <a:spcPts val="0"/>
              </a:spcBef>
              <a:spcAft>
                <a:spcPts val="1200"/>
              </a:spcAft>
              <a:buFont typeface="Arial" panose="020B0604020202020204" pitchFamily="34" charset="0"/>
              <a:buChar char="•"/>
              <a:defRPr sz="2000"/>
            </a:lvl4pPr>
            <a:lvl5pPr marL="2057349" indent="-228594">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Slide Number Placeholder 5">
            <a:extLst>
              <a:ext uri="{FF2B5EF4-FFF2-40B4-BE49-F238E27FC236}">
                <a16:creationId xmlns:a16="http://schemas.microsoft.com/office/drawing/2014/main" id="{5DABAFC1-3E76-DCE6-3A6D-E0020C5BE864}"/>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1265379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6"/>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07175C5-CB2F-2BAC-3704-54DCD1BF043F}"/>
              </a:ext>
            </a:extLst>
          </p:cNvPr>
          <p:cNvSpPr>
            <a:spLocks noGrp="1"/>
          </p:cNvSpPr>
          <p:nvPr>
            <p:ph type="title" hasCustomPrompt="1"/>
          </p:nvPr>
        </p:nvSpPr>
        <p:spPr>
          <a:xfrm>
            <a:off x="1038032" y="1068170"/>
            <a:ext cx="10115939" cy="2681549"/>
          </a:xfrm>
        </p:spPr>
        <p:txBody>
          <a:bodyPr anchor="b"/>
          <a:lstStyle>
            <a:lvl1pPr algn="ctr">
              <a:defRPr>
                <a:solidFill>
                  <a:schemeClr val="bg1"/>
                </a:solidFill>
              </a:defRPr>
            </a:lvl1pPr>
          </a:lstStyle>
          <a:p>
            <a:r>
              <a:rPr lang="en-US"/>
              <a:t>Click to add title</a:t>
            </a:r>
          </a:p>
        </p:txBody>
      </p:sp>
      <p:sp>
        <p:nvSpPr>
          <p:cNvPr id="5" name="Rectangle 4">
            <a:extLst>
              <a:ext uri="{FF2B5EF4-FFF2-40B4-BE49-F238E27FC236}">
                <a16:creationId xmlns:a16="http://schemas.microsoft.com/office/drawing/2014/main" id="{3901905E-33E7-852F-94E3-8E100B3D1E4A}"/>
              </a:ext>
              <a:ext uri="{C183D7F6-B498-43B3-948B-1728B52AA6E4}">
                <adec:decorative xmlns:adec="http://schemas.microsoft.com/office/drawing/2017/decorative" val="1"/>
              </a:ext>
            </a:extLst>
          </p:cNvPr>
          <p:cNvSpPr/>
          <p:nvPr userDrawn="1"/>
        </p:nvSpPr>
        <p:spPr>
          <a:xfrm>
            <a:off x="914400" y="914400"/>
            <a:ext cx="10363200" cy="5029200"/>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a:extLst>
              <a:ext uri="{FF2B5EF4-FFF2-40B4-BE49-F238E27FC236}">
                <a16:creationId xmlns:a16="http://schemas.microsoft.com/office/drawing/2014/main" id="{1B7799F7-CBB1-9649-7D06-F7EEFD4F0183}"/>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B1AFC5CA-DB29-4B8C-C004-72E4EC761C3B}"/>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ext Placeholder 12">
            <a:extLst>
              <a:ext uri="{FF2B5EF4-FFF2-40B4-BE49-F238E27FC236}">
                <a16:creationId xmlns:a16="http://schemas.microsoft.com/office/drawing/2014/main" id="{E3CB2D2A-7172-87CE-D493-DAF52D62EBFC}"/>
              </a:ext>
            </a:extLst>
          </p:cNvPr>
          <p:cNvSpPr>
            <a:spLocks noGrp="1"/>
          </p:cNvSpPr>
          <p:nvPr>
            <p:ph type="body" sz="quarter" idx="12" hasCustomPrompt="1"/>
          </p:nvPr>
        </p:nvSpPr>
        <p:spPr>
          <a:xfrm>
            <a:off x="1038032" y="4027049"/>
            <a:ext cx="10115939" cy="1762783"/>
          </a:xfrm>
          <a:prstGeom prst="rect">
            <a:avLst/>
          </a:prstGeom>
        </p:spPr>
        <p:txBody>
          <a:bodyPr anchor="t">
            <a:normAutofit/>
          </a:bodyPr>
          <a:lstStyle>
            <a:lvl1pPr marL="0" indent="0" algn="ctr">
              <a:lnSpc>
                <a:spcPct val="80000"/>
              </a:lnSpc>
              <a:spcBef>
                <a:spcPts val="0"/>
              </a:spcBef>
              <a:buNone/>
              <a:defRPr sz="2000" spc="0" baseline="0">
                <a:solidFill>
                  <a:schemeClr val="bg1"/>
                </a:solidFill>
                <a:latin typeface="+mn-lt"/>
              </a:defRPr>
            </a:lvl1pPr>
          </a:lstStyle>
          <a:p>
            <a:pPr lvl="0"/>
            <a:r>
              <a:rPr lang="en-US"/>
              <a:t>Click to add subtitle</a:t>
            </a:r>
          </a:p>
        </p:txBody>
      </p:sp>
    </p:spTree>
    <p:extLst>
      <p:ext uri="{BB962C8B-B14F-4D97-AF65-F5344CB8AC3E}">
        <p14:creationId xmlns:p14="http://schemas.microsoft.com/office/powerpoint/2010/main" val="365399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55583" y="737115"/>
            <a:ext cx="4640418" cy="5407091"/>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6388461" y="737115"/>
            <a:ext cx="4449712" cy="5407091"/>
          </a:xfrm>
        </p:spPr>
        <p:txBody>
          <a:bodyPr lIns="0" tIns="0" rIns="0" bIns="0" anchor="ctr">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a:extLst>
              <a:ext uri="{FF2B5EF4-FFF2-40B4-BE49-F238E27FC236}">
                <a16:creationId xmlns:a16="http://schemas.microsoft.com/office/drawing/2014/main" id="{4E9F5D75-1D8F-F695-81F8-4A6D0C678215}"/>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32772451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2 Content ">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68813" y="2057402"/>
            <a:ext cx="4627187" cy="4119463"/>
          </a:xfrm>
        </p:spPr>
        <p:txBody>
          <a:bodyPr lIns="0">
            <a:normAutofit/>
          </a:bodyPr>
          <a:lstStyle>
            <a:lvl1pPr marL="0" indent="0">
              <a:lnSpc>
                <a:spcPct val="100000"/>
              </a:lnSpc>
              <a:spcBef>
                <a:spcPts val="1000"/>
              </a:spcBef>
              <a:spcAft>
                <a:spcPts val="1200"/>
              </a:spcAft>
              <a:buNone/>
              <a:defRPr sz="2000"/>
            </a:lvl1pPr>
            <a:lvl2pPr marL="228594" indent="-228594">
              <a:lnSpc>
                <a:spcPct val="100000"/>
              </a:lnSpc>
              <a:spcBef>
                <a:spcPts val="0"/>
              </a:spcBef>
              <a:spcAft>
                <a:spcPts val="1200"/>
              </a:spcAft>
              <a:buFont typeface="Arial" panose="020B0604020202020204" pitchFamily="34" charset="0"/>
              <a:buChar char="•"/>
              <a:defRPr sz="2000"/>
            </a:lvl2pPr>
            <a:lvl3pPr marL="685783" indent="-228594">
              <a:spcBef>
                <a:spcPts val="1000"/>
              </a:spcBef>
              <a:spcAft>
                <a:spcPts val="1200"/>
              </a:spcAft>
              <a:buFont typeface="Arial" panose="020B0604020202020204" pitchFamily="34" charset="0"/>
              <a:buChar char="•"/>
              <a:defRPr sz="2000"/>
            </a:lvl3pPr>
            <a:lvl4pPr marL="1142971" indent="-228594">
              <a:spcBef>
                <a:spcPts val="1000"/>
              </a:spcBef>
              <a:spcAft>
                <a:spcPts val="1200"/>
              </a:spcAft>
              <a:buFont typeface="Arial" panose="020B0604020202020204" pitchFamily="34" charset="0"/>
              <a:buChar char="•"/>
              <a:defRPr sz="2000"/>
            </a:lvl4pPr>
            <a:lvl5pPr marL="1600160" indent="-228594">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668186" y="2057402"/>
            <a:ext cx="4609399" cy="4119463"/>
          </a:xfrm>
        </p:spPr>
        <p:txBody>
          <a:bodyPr lIns="0">
            <a:normAutofit/>
          </a:bodyPr>
          <a:lstStyle>
            <a:lvl1pPr marL="0" indent="0">
              <a:lnSpc>
                <a:spcPct val="100000"/>
              </a:lnSpc>
              <a:spcBef>
                <a:spcPts val="1000"/>
              </a:spcBef>
              <a:spcAft>
                <a:spcPts val="1200"/>
              </a:spcAft>
              <a:buNone/>
              <a:defRPr sz="2000"/>
            </a:lvl1pPr>
            <a:lvl2pPr marL="228594" indent="-228594">
              <a:lnSpc>
                <a:spcPct val="100000"/>
              </a:lnSpc>
              <a:spcBef>
                <a:spcPts val="1000"/>
              </a:spcBef>
              <a:spcAft>
                <a:spcPts val="1200"/>
              </a:spcAft>
              <a:buFont typeface="Arial" panose="020B0604020202020204" pitchFamily="34" charset="0"/>
              <a:buChar char="•"/>
              <a:defRPr sz="2000"/>
            </a:lvl2pPr>
            <a:lvl3pPr marL="685783" indent="-228594">
              <a:spcBef>
                <a:spcPts val="1000"/>
              </a:spcBef>
              <a:spcAft>
                <a:spcPts val="1200"/>
              </a:spcAft>
              <a:buFont typeface="Arial" panose="020B0604020202020204" pitchFamily="34" charset="0"/>
              <a:buChar char="•"/>
              <a:defRPr sz="2000"/>
            </a:lvl3pPr>
            <a:lvl4pPr marL="1142971" indent="-228594">
              <a:spcBef>
                <a:spcPts val="1000"/>
              </a:spcBef>
              <a:spcAft>
                <a:spcPts val="1200"/>
              </a:spcAft>
              <a:buFont typeface="Arial" panose="020B0604020202020204" pitchFamily="34" charset="0"/>
              <a:buChar char="•"/>
              <a:defRPr sz="2000"/>
            </a:lvl4pPr>
            <a:lvl5pPr marL="1600160" indent="-228594">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1D40DF0B-6602-19D4-3110-4659C28780D5}"/>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26256200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2 Content 3">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4" name="Content Placeholder 7">
            <a:extLst>
              <a:ext uri="{FF2B5EF4-FFF2-40B4-BE49-F238E27FC236}">
                <a16:creationId xmlns:a16="http://schemas.microsoft.com/office/drawing/2014/main" id="{C355854D-70C0-E6E1-2A0C-284D00A21AEC}"/>
              </a:ext>
            </a:extLst>
          </p:cNvPr>
          <p:cNvSpPr>
            <a:spLocks noGrp="1"/>
          </p:cNvSpPr>
          <p:nvPr>
            <p:ph sz="quarter" idx="12" hasCustomPrompt="1"/>
          </p:nvPr>
        </p:nvSpPr>
        <p:spPr>
          <a:xfrm>
            <a:off x="1468815" y="2057402"/>
            <a:ext cx="3068679" cy="4119463"/>
          </a:xfrm>
        </p:spPr>
        <p:txBody>
          <a:bodyPr lIns="0">
            <a:normAutofit/>
          </a:bodyPr>
          <a:lstStyle>
            <a:lvl1pPr marL="320032" indent="-320032">
              <a:lnSpc>
                <a:spcPct val="100000"/>
              </a:lnSpc>
              <a:spcBef>
                <a:spcPts val="0"/>
              </a:spcBef>
              <a:spcAft>
                <a:spcPts val="1200"/>
              </a:spcAft>
              <a:buFont typeface="+mj-lt"/>
              <a:buAutoNum type="arabicPeriod"/>
              <a:defRPr sz="2000"/>
            </a:lvl1pPr>
            <a:lvl2pPr marL="457189" indent="-320032">
              <a:lnSpc>
                <a:spcPct val="100000"/>
              </a:lnSpc>
              <a:spcBef>
                <a:spcPts val="1000"/>
              </a:spcBef>
              <a:spcAft>
                <a:spcPts val="1200"/>
              </a:spcAft>
              <a:buFont typeface="+mj-lt"/>
              <a:buAutoNum type="alphaLcPeriod"/>
              <a:defRPr sz="2000"/>
            </a:lvl2pPr>
            <a:lvl3pPr marL="914377" indent="-320032">
              <a:spcBef>
                <a:spcPts val="1000"/>
              </a:spcBef>
              <a:spcAft>
                <a:spcPts val="1200"/>
              </a:spcAft>
              <a:buFont typeface="+mj-lt"/>
              <a:buAutoNum type="arabicParenR"/>
              <a:defRPr sz="2000"/>
            </a:lvl3pPr>
            <a:lvl4pPr marL="1371566" indent="-320032">
              <a:spcBef>
                <a:spcPts val="1000"/>
              </a:spcBef>
              <a:spcAft>
                <a:spcPts val="1200"/>
              </a:spcAft>
              <a:buFont typeface="+mj-lt"/>
              <a:buAutoNum type="alphaLcParenR"/>
              <a:defRPr sz="2000"/>
            </a:lvl4pPr>
            <a:lvl5pPr marL="1828754" indent="-320032">
              <a:spcBef>
                <a:spcPts val="1000"/>
              </a:spcBef>
              <a:spcAft>
                <a:spcPts val="1200"/>
              </a:spcAft>
              <a:buFont typeface="+mj-lt"/>
              <a:buAutoNum type="romanLcPeriod"/>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5191729" y="2057402"/>
            <a:ext cx="6085857" cy="4119463"/>
          </a:xfrm>
        </p:spPr>
        <p:txBody>
          <a:bodyPr lIns="0">
            <a:normAutofit/>
          </a:bodyPr>
          <a:lstStyle>
            <a:lvl1pPr marL="0" indent="0">
              <a:lnSpc>
                <a:spcPct val="100000"/>
              </a:lnSpc>
              <a:spcBef>
                <a:spcPts val="1000"/>
              </a:spcBef>
              <a:spcAft>
                <a:spcPts val="1200"/>
              </a:spcAft>
              <a:buNone/>
              <a:defRPr sz="2000"/>
            </a:lvl1pPr>
            <a:lvl2pPr marL="228594" indent="-228594">
              <a:lnSpc>
                <a:spcPct val="100000"/>
              </a:lnSpc>
              <a:spcBef>
                <a:spcPts val="1000"/>
              </a:spcBef>
              <a:spcAft>
                <a:spcPts val="1200"/>
              </a:spcAft>
              <a:buFont typeface="Arial" panose="020B0604020202020204" pitchFamily="34" charset="0"/>
              <a:buChar char="•"/>
              <a:defRPr sz="2000"/>
            </a:lvl2pPr>
            <a:lvl3pPr marL="685783" indent="-228594">
              <a:spcBef>
                <a:spcPts val="1000"/>
              </a:spcBef>
              <a:spcAft>
                <a:spcPts val="1200"/>
              </a:spcAft>
              <a:buFont typeface="Arial" panose="020B0604020202020204" pitchFamily="34" charset="0"/>
              <a:buChar char="•"/>
              <a:defRPr sz="2000"/>
            </a:lvl3pPr>
            <a:lvl4pPr marL="1142971" indent="-228594">
              <a:spcBef>
                <a:spcPts val="1000"/>
              </a:spcBef>
              <a:spcAft>
                <a:spcPts val="1200"/>
              </a:spcAft>
              <a:buFont typeface="Arial" panose="020B0604020202020204" pitchFamily="34" charset="0"/>
              <a:buChar char="•"/>
              <a:defRPr sz="2000"/>
            </a:lvl4pPr>
            <a:lvl5pPr marL="1600160" indent="-228594">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7B331F9-6D4A-5020-969F-E961AF374E19}"/>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4067120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icture and Conten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8" name="Picture Placeholder 7">
            <a:extLst>
              <a:ext uri="{FF2B5EF4-FFF2-40B4-BE49-F238E27FC236}">
                <a16:creationId xmlns:a16="http://schemas.microsoft.com/office/drawing/2014/main" id="{357912CB-B8F8-1E65-094F-AD3220E6C79C}"/>
              </a:ext>
            </a:extLst>
          </p:cNvPr>
          <p:cNvSpPr>
            <a:spLocks noGrp="1"/>
          </p:cNvSpPr>
          <p:nvPr>
            <p:ph type="pic" sz="quarter" idx="12"/>
          </p:nvPr>
        </p:nvSpPr>
        <p:spPr>
          <a:xfrm>
            <a:off x="1503364" y="2061969"/>
            <a:ext cx="4592637" cy="4805363"/>
          </a:xfrm>
        </p:spPr>
        <p:txBody>
          <a:bodyPr>
            <a:normAutofit/>
          </a:bodyPr>
          <a:lstStyle>
            <a:lvl1pPr marL="0" indent="0" algn="ctr">
              <a:buNone/>
              <a:defRPr sz="2000"/>
            </a:lvl1pPr>
          </a:lstStyle>
          <a:p>
            <a:r>
              <a:rPr lang="en-US"/>
              <a:t>Click icon to add picture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787263" y="2052737"/>
            <a:ext cx="4490320" cy="4800599"/>
          </a:xfrm>
        </p:spPr>
        <p:txBody>
          <a:bodyPr lIns="0">
            <a:normAutofit/>
          </a:bodyPr>
          <a:lstStyle>
            <a:lvl1pPr marL="0" indent="0">
              <a:lnSpc>
                <a:spcPct val="100000"/>
              </a:lnSpc>
              <a:spcBef>
                <a:spcPts val="1000"/>
              </a:spcBef>
              <a:spcAft>
                <a:spcPts val="1200"/>
              </a:spcAft>
              <a:buNone/>
              <a:defRPr sz="2000"/>
            </a:lvl1pPr>
            <a:lvl2pPr marL="800080" indent="-342891">
              <a:lnSpc>
                <a:spcPct val="100000"/>
              </a:lnSpc>
              <a:spcBef>
                <a:spcPts val="1000"/>
              </a:spcBef>
              <a:spcAft>
                <a:spcPts val="1200"/>
              </a:spcAft>
              <a:buFont typeface="Arial" panose="020B0604020202020204" pitchFamily="34" charset="0"/>
              <a:buChar char="•"/>
              <a:defRPr sz="2000"/>
            </a:lvl2pPr>
            <a:lvl3pPr marL="1257269" indent="-342891">
              <a:spcBef>
                <a:spcPts val="1000"/>
              </a:spcBef>
              <a:spcAft>
                <a:spcPts val="1200"/>
              </a:spcAft>
              <a:buFont typeface="Arial" panose="020B0604020202020204" pitchFamily="34" charset="0"/>
              <a:buChar char="•"/>
              <a:defRPr sz="2000"/>
            </a:lvl3pPr>
            <a:lvl4pPr marL="1714457" indent="-342891">
              <a:spcBef>
                <a:spcPts val="1000"/>
              </a:spcBef>
              <a:spcAft>
                <a:spcPts val="1200"/>
              </a:spcAft>
              <a:buFont typeface="Arial" panose="020B0604020202020204" pitchFamily="34" charset="0"/>
              <a:buChar char="•"/>
              <a:defRPr sz="2000"/>
            </a:lvl4pPr>
            <a:lvl5pPr marL="2171646" indent="-342891">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8809D86D-3DDE-CA24-4CAA-DF6944B9BCBB}"/>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0034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1468815" y="2057400"/>
            <a:ext cx="3091027" cy="3867539"/>
          </a:xfrm>
        </p:spPr>
        <p:txBody>
          <a:bodyPr lIns="0">
            <a:normAutofit/>
          </a:bodyPr>
          <a:lstStyle>
            <a:lvl1pPr marL="0" indent="0">
              <a:lnSpc>
                <a:spcPct val="100000"/>
              </a:lnSpc>
              <a:spcBef>
                <a:spcPts val="0"/>
              </a:spcBef>
              <a:spcAft>
                <a:spcPts val="1200"/>
              </a:spcAft>
              <a:buNone/>
              <a:defRPr sz="2000"/>
            </a:lvl1pPr>
            <a:lvl2pPr marL="800080" indent="-342891">
              <a:lnSpc>
                <a:spcPct val="100000"/>
              </a:lnSpc>
              <a:spcBef>
                <a:spcPts val="0"/>
              </a:spcBef>
              <a:spcAft>
                <a:spcPts val="1200"/>
              </a:spcAft>
              <a:buFont typeface="Arial" panose="020B0604020202020204" pitchFamily="34" charset="0"/>
              <a:buChar char="•"/>
              <a:defRPr sz="2000"/>
            </a:lvl2pPr>
            <a:lvl3pPr marL="1257269" indent="-342891">
              <a:spcBef>
                <a:spcPts val="0"/>
              </a:spcBef>
              <a:spcAft>
                <a:spcPts val="1200"/>
              </a:spcAft>
              <a:buFont typeface="Arial" panose="020B0604020202020204" pitchFamily="34" charset="0"/>
              <a:buChar char="•"/>
              <a:defRPr sz="2000"/>
            </a:lvl3pPr>
            <a:lvl4pPr marL="1714457" indent="-342891">
              <a:spcBef>
                <a:spcPts val="0"/>
              </a:spcBef>
              <a:spcAft>
                <a:spcPts val="1200"/>
              </a:spcAft>
              <a:buFont typeface="Arial" panose="020B0604020202020204" pitchFamily="34" charset="0"/>
              <a:buChar char="•"/>
              <a:defRPr sz="2000"/>
            </a:lvl4pPr>
            <a:lvl5pPr marL="2171646" indent="-342891">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4" name="Table Placeholder 13">
            <a:extLst>
              <a:ext uri="{FF2B5EF4-FFF2-40B4-BE49-F238E27FC236}">
                <a16:creationId xmlns:a16="http://schemas.microsoft.com/office/drawing/2014/main" id="{EA708189-1532-1BDD-104F-4D8556146CEE}"/>
              </a:ext>
            </a:extLst>
          </p:cNvPr>
          <p:cNvSpPr>
            <a:spLocks noGrp="1"/>
          </p:cNvSpPr>
          <p:nvPr>
            <p:ph type="tbl" sz="quarter" idx="12"/>
          </p:nvPr>
        </p:nvSpPr>
        <p:spPr>
          <a:xfrm>
            <a:off x="5097465" y="2051976"/>
            <a:ext cx="6180137" cy="3867539"/>
          </a:xfrm>
        </p:spPr>
        <p:txBody>
          <a:bodyPr>
            <a:normAutofit/>
          </a:bodyPr>
          <a:lstStyle>
            <a:lvl1pPr>
              <a:defRPr sz="2000"/>
            </a:lvl1pPr>
          </a:lstStyle>
          <a:p>
            <a:r>
              <a:rPr lang="en-US"/>
              <a:t>Click icon to add table</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5">
            <a:extLst>
              <a:ext uri="{FF2B5EF4-FFF2-40B4-BE49-F238E27FC236}">
                <a16:creationId xmlns:a16="http://schemas.microsoft.com/office/drawing/2014/main" id="{6E0EC71B-95A1-C740-6B1F-F8DF02E2D164}"/>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42237896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2 Content 2">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8" name="Content Placeholder 7">
            <a:extLst>
              <a:ext uri="{FF2B5EF4-FFF2-40B4-BE49-F238E27FC236}">
                <a16:creationId xmlns:a16="http://schemas.microsoft.com/office/drawing/2014/main" id="{8B0AB10A-3CAB-D4C0-3CB1-401461802BD3}"/>
              </a:ext>
            </a:extLst>
          </p:cNvPr>
          <p:cNvSpPr>
            <a:spLocks noGrp="1"/>
          </p:cNvSpPr>
          <p:nvPr>
            <p:ph sz="quarter" idx="10" hasCustomPrompt="1"/>
          </p:nvPr>
        </p:nvSpPr>
        <p:spPr>
          <a:xfrm>
            <a:off x="1468815" y="2066731"/>
            <a:ext cx="6452876" cy="3867539"/>
          </a:xfrm>
        </p:spPr>
        <p:txBody>
          <a:bodyPr lIns="0">
            <a:normAutofit/>
          </a:bodyPr>
          <a:lstStyle>
            <a:lvl1pPr>
              <a:lnSpc>
                <a:spcPct val="100000"/>
              </a:lnSpc>
              <a:spcAft>
                <a:spcPts val="600"/>
              </a:spcAft>
              <a:defRPr sz="2000"/>
            </a:lvl1pPr>
            <a:lvl2pPr>
              <a:lnSpc>
                <a:spcPct val="100000"/>
              </a:lnSpc>
              <a:spcAft>
                <a:spcPts val="600"/>
              </a:spcAft>
              <a:defRPr sz="2000"/>
            </a:lvl2pPr>
            <a:lvl3pPr>
              <a:lnSpc>
                <a:spcPct val="100000"/>
              </a:lnSpc>
              <a:spcBef>
                <a:spcPts val="1000"/>
              </a:spcBef>
              <a:spcAft>
                <a:spcPts val="600"/>
              </a:spcAft>
              <a:defRPr sz="2000"/>
            </a:lvl3pPr>
            <a:lvl4pPr>
              <a:lnSpc>
                <a:spcPct val="100000"/>
              </a:lnSpc>
              <a:spcAft>
                <a:spcPts val="1200"/>
              </a:spcAft>
              <a:defRPr sz="2000"/>
            </a:lvl4pPr>
            <a:lvl5pP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1" name="Content Placeholder 7">
            <a:extLst>
              <a:ext uri="{FF2B5EF4-FFF2-40B4-BE49-F238E27FC236}">
                <a16:creationId xmlns:a16="http://schemas.microsoft.com/office/drawing/2014/main" id="{7DBA8ADB-B20F-8404-46AB-AF67E25C7C75}"/>
              </a:ext>
            </a:extLst>
          </p:cNvPr>
          <p:cNvSpPr>
            <a:spLocks noGrp="1"/>
          </p:cNvSpPr>
          <p:nvPr>
            <p:ph sz="quarter" idx="11" hasCustomPrompt="1"/>
          </p:nvPr>
        </p:nvSpPr>
        <p:spPr>
          <a:xfrm>
            <a:off x="8169198" y="2066731"/>
            <a:ext cx="3108391" cy="3867539"/>
          </a:xfrm>
        </p:spPr>
        <p:txBody>
          <a:bodyPr lIns="0">
            <a:normAutofit/>
          </a:bodyPr>
          <a:lstStyle>
            <a:lvl1pPr marL="0" indent="0">
              <a:lnSpc>
                <a:spcPct val="100000"/>
              </a:lnSpc>
              <a:spcAft>
                <a:spcPts val="600"/>
              </a:spcAft>
              <a:buNone/>
              <a:defRPr sz="2000"/>
            </a:lvl1pPr>
            <a:lvl2pPr marL="800080" indent="-342891">
              <a:lnSpc>
                <a:spcPct val="100000"/>
              </a:lnSpc>
              <a:spcAft>
                <a:spcPts val="600"/>
              </a:spcAft>
              <a:buFont typeface="Arial" panose="020B0604020202020204" pitchFamily="34" charset="0"/>
              <a:buChar char="•"/>
              <a:defRPr sz="2000"/>
            </a:lvl2pPr>
            <a:lvl3pPr marL="1257269" indent="-342891">
              <a:buFont typeface="Arial" panose="020B0604020202020204" pitchFamily="34" charset="0"/>
              <a:buChar char="•"/>
              <a:defRPr sz="2000"/>
            </a:lvl3pPr>
            <a:lvl4pPr marL="1714457" indent="-342891">
              <a:buFont typeface="Arial" panose="020B0604020202020204" pitchFamily="34" charset="0"/>
              <a:buChar char="•"/>
              <a:defRPr sz="2000"/>
            </a:lvl4pPr>
            <a:lvl5pPr marL="2171646" indent="-342891">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8814D5F7-E70A-5F97-5C8F-95B9E1B6D492}"/>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11664912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9" name="Table Placeholder 8">
            <a:extLst>
              <a:ext uri="{FF2B5EF4-FFF2-40B4-BE49-F238E27FC236}">
                <a16:creationId xmlns:a16="http://schemas.microsoft.com/office/drawing/2014/main" id="{CB43608F-0A38-CF4A-4B3B-F1212E786FDE}"/>
              </a:ext>
            </a:extLst>
          </p:cNvPr>
          <p:cNvSpPr>
            <a:spLocks noGrp="1"/>
          </p:cNvSpPr>
          <p:nvPr>
            <p:ph type="tbl" sz="quarter" idx="10"/>
          </p:nvPr>
        </p:nvSpPr>
        <p:spPr>
          <a:xfrm>
            <a:off x="1487488" y="2057400"/>
            <a:ext cx="9790112" cy="3886200"/>
          </a:xfrm>
        </p:spPr>
        <p:txBody>
          <a:bodyPr>
            <a:normAutofit/>
          </a:bodyPr>
          <a:lstStyle>
            <a:lvl1pPr>
              <a:defRPr sz="2400"/>
            </a:lvl1pPr>
          </a:lstStyle>
          <a:p>
            <a:r>
              <a:rPr lang="en-US"/>
              <a:t>Click icon to add table</a:t>
            </a:r>
          </a:p>
        </p:txBody>
      </p:sp>
      <p:sp>
        <p:nvSpPr>
          <p:cNvPr id="2" name="Slide Number Placeholder 5">
            <a:extLst>
              <a:ext uri="{FF2B5EF4-FFF2-40B4-BE49-F238E27FC236}">
                <a16:creationId xmlns:a16="http://schemas.microsoft.com/office/drawing/2014/main" id="{05DA3688-07D1-82D9-6818-C95E9A69C2F1}"/>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22729086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ank you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5" y="690513"/>
            <a:ext cx="4964671" cy="5253089"/>
          </a:xfrm>
        </p:spPr>
        <p:txBody>
          <a:bodyPr anchor="b">
            <a:normAutofit/>
          </a:bodyPr>
          <a:lstStyle>
            <a:lvl1pPr>
              <a:defRPr sz="6000">
                <a:solidFill>
                  <a:schemeClr val="bg1"/>
                </a:solidFill>
              </a:defRPr>
            </a:lvl1pPr>
          </a:lstStyle>
          <a:p>
            <a:r>
              <a:rPr lang="en-US"/>
              <a:t>Click to add title</a:t>
            </a:r>
          </a:p>
        </p:txBody>
      </p:sp>
      <p:sp>
        <p:nvSpPr>
          <p:cNvPr id="10" name="Content Placeholder 9">
            <a:extLst>
              <a:ext uri="{FF2B5EF4-FFF2-40B4-BE49-F238E27FC236}">
                <a16:creationId xmlns:a16="http://schemas.microsoft.com/office/drawing/2014/main" id="{AD608249-3D60-D3B2-68C5-778D0EA18F2D}"/>
              </a:ext>
            </a:extLst>
          </p:cNvPr>
          <p:cNvSpPr>
            <a:spLocks noGrp="1"/>
          </p:cNvSpPr>
          <p:nvPr>
            <p:ph sz="quarter" idx="10" hasCustomPrompt="1"/>
          </p:nvPr>
        </p:nvSpPr>
        <p:spPr>
          <a:xfrm>
            <a:off x="6282287" y="690466"/>
            <a:ext cx="4784372" cy="5253089"/>
          </a:xfrm>
        </p:spPr>
        <p:txBody>
          <a:bodyPr anchor="ctr">
            <a:normAutofit/>
          </a:bodyPr>
          <a:lstStyle>
            <a:lvl1pPr marL="0" indent="0">
              <a:lnSpc>
                <a:spcPct val="100000"/>
              </a:lnSpc>
              <a:spcBef>
                <a:spcPts val="0"/>
              </a:spcBef>
              <a:spcAft>
                <a:spcPts val="1200"/>
              </a:spcAft>
              <a:buNone/>
              <a:defRPr sz="2000">
                <a:solidFill>
                  <a:schemeClr val="bg1"/>
                </a:solidFill>
              </a:defRPr>
            </a:lvl1pPr>
            <a:lvl2pPr marL="742932" indent="-285744">
              <a:lnSpc>
                <a:spcPct val="100000"/>
              </a:lnSpc>
              <a:spcBef>
                <a:spcPts val="0"/>
              </a:spcBef>
              <a:spcAft>
                <a:spcPts val="1200"/>
              </a:spcAft>
              <a:buFont typeface="Arial" panose="020B0604020202020204" pitchFamily="34" charset="0"/>
              <a:buChar char="•"/>
              <a:defRPr sz="1800">
                <a:solidFill>
                  <a:schemeClr val="bg1"/>
                </a:solidFill>
              </a:defRPr>
            </a:lvl2pPr>
            <a:lvl3pPr marL="1200121" indent="-285744">
              <a:lnSpc>
                <a:spcPct val="100000"/>
              </a:lnSpc>
              <a:spcBef>
                <a:spcPts val="0"/>
              </a:spcBef>
              <a:spcAft>
                <a:spcPts val="1200"/>
              </a:spcAft>
              <a:buFont typeface="Arial" panose="020B0604020202020204" pitchFamily="34" charset="0"/>
              <a:buChar char="•"/>
              <a:defRPr sz="1600">
                <a:solidFill>
                  <a:schemeClr val="bg1"/>
                </a:solidFill>
              </a:defRPr>
            </a:lvl3pPr>
            <a:lvl4pPr marL="1657309" indent="-285744">
              <a:lnSpc>
                <a:spcPct val="100000"/>
              </a:lnSpc>
              <a:spcBef>
                <a:spcPts val="0"/>
              </a:spcBef>
              <a:spcAft>
                <a:spcPts val="1200"/>
              </a:spcAft>
              <a:buFont typeface="Arial" panose="020B0604020202020204" pitchFamily="34" charset="0"/>
              <a:buChar char="•"/>
              <a:defRPr sz="1400">
                <a:solidFill>
                  <a:schemeClr val="bg1"/>
                </a:solidFill>
              </a:defRPr>
            </a:lvl4pPr>
            <a:lvl5pPr marL="2114498" indent="-285744">
              <a:lnSpc>
                <a:spcPct val="100000"/>
              </a:lnSpc>
              <a:spcBef>
                <a:spcPts val="0"/>
              </a:spcBef>
              <a:spcAft>
                <a:spcPts val="1200"/>
              </a:spcAft>
              <a:buFont typeface="Arial" panose="020B0604020202020204" pitchFamily="34" charset="0"/>
              <a:buChar char="•"/>
              <a:defRPr sz="1400">
                <a:solidFill>
                  <a:schemeClr val="bg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73765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Secondary slides USG Widescreen grey">
    <p:spTree>
      <p:nvGrpSpPr>
        <p:cNvPr id="1" name=""/>
        <p:cNvGrpSpPr/>
        <p:nvPr/>
      </p:nvGrpSpPr>
      <p:grpSpPr>
        <a:xfrm>
          <a:off x="0" y="0"/>
          <a:ext cx="0" cy="0"/>
          <a:chOff x="0" y="0"/>
          <a:chExt cx="0" cy="0"/>
        </a:xfrm>
      </p:grpSpPr>
      <p:sp>
        <p:nvSpPr>
          <p:cNvPr id="2" name="Title 1"/>
          <p:cNvSpPr>
            <a:spLocks noGrp="1"/>
          </p:cNvSpPr>
          <p:nvPr>
            <p:ph type="title"/>
          </p:nvPr>
        </p:nvSpPr>
        <p:spPr>
          <a:xfrm>
            <a:off x="1625600" y="274639"/>
            <a:ext cx="9956800" cy="1143000"/>
          </a:xfrm>
        </p:spPr>
        <p:txBody>
          <a:bodyPr/>
          <a:lstStyle/>
          <a:p>
            <a:r>
              <a:rPr lang="en-US"/>
              <a:t>Click to edit Master title style</a:t>
            </a:r>
          </a:p>
        </p:txBody>
      </p:sp>
      <p:sp>
        <p:nvSpPr>
          <p:cNvPr id="3" name="Content Placeholder 2"/>
          <p:cNvSpPr>
            <a:spLocks noGrp="1"/>
          </p:cNvSpPr>
          <p:nvPr>
            <p:ph idx="1"/>
          </p:nvPr>
        </p:nvSpPr>
        <p:spPr/>
        <p:txBody>
          <a:bodyPr/>
          <a:lstStyle>
            <a:lvl2pPr>
              <a:defRPr>
                <a:latin typeface="Century Gothic"/>
                <a:cs typeface="Century Gothic"/>
              </a:defRPr>
            </a:lvl2pPr>
            <a:lvl3pPr>
              <a:defRPr>
                <a:latin typeface="Century Gothic"/>
                <a:cs typeface="Century Gothic"/>
              </a:defRPr>
            </a:lvl3pPr>
            <a:lvl4pPr>
              <a:defRPr>
                <a:latin typeface="Century Gothic"/>
                <a:cs typeface="Century Gothic"/>
              </a:defRPr>
            </a:lvl4pPr>
            <a:lvl5pPr>
              <a:defRPr>
                <a:latin typeface="Century Gothic"/>
                <a:cs typeface="Century Gothi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p>
            <a:fld id="{64336152-522D-534E-A387-BE770A7CAF94}" type="slidenum">
              <a:rPr lang="en-US" smtClean="0"/>
              <a:pPr/>
              <a:t>‹#›</a:t>
            </a:fld>
            <a:endParaRPr lang="en-US"/>
          </a:p>
        </p:txBody>
      </p:sp>
    </p:spTree>
    <p:extLst>
      <p:ext uri="{BB962C8B-B14F-4D97-AF65-F5344CB8AC3E}">
        <p14:creationId xmlns:p14="http://schemas.microsoft.com/office/powerpoint/2010/main" val="90351404"/>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22400" y="1600201"/>
            <a:ext cx="4876800" cy="4343400"/>
          </a:xfrm>
        </p:spPr>
        <p:txBody>
          <a:bodyPr/>
          <a:lstStyle>
            <a:lvl1pPr>
              <a:defRPr sz="3733"/>
            </a:lvl1pPr>
            <a:lvl2pPr>
              <a:defRPr sz="3200">
                <a:latin typeface="Century Gothic"/>
                <a:cs typeface="Century Gothic"/>
              </a:defRPr>
            </a:lvl2pPr>
            <a:lvl3pPr>
              <a:defRPr sz="2667">
                <a:latin typeface="Century Gothic"/>
                <a:cs typeface="Century Gothic"/>
              </a:defRPr>
            </a:lvl3pPr>
            <a:lvl4pPr>
              <a:defRPr sz="2400">
                <a:latin typeface="Century Gothic"/>
                <a:cs typeface="Century Gothic"/>
              </a:defRPr>
            </a:lvl4pPr>
            <a:lvl5pPr>
              <a:defRPr sz="2400">
                <a:latin typeface="Century Gothic"/>
                <a:cs typeface="Century Gothic"/>
              </a:defRPr>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02400" y="1600200"/>
            <a:ext cx="5080000" cy="4343400"/>
          </a:xfrm>
        </p:spPr>
        <p:txBody>
          <a:bodyPr/>
          <a:lstStyle>
            <a:lvl1pPr>
              <a:defRPr sz="3733"/>
            </a:lvl1pPr>
            <a:lvl2pPr>
              <a:defRPr sz="3200">
                <a:latin typeface="Century Gothic"/>
                <a:cs typeface="Century Gothic"/>
              </a:defRPr>
            </a:lvl2pPr>
            <a:lvl3pPr>
              <a:defRPr sz="2667">
                <a:latin typeface="Century Gothic"/>
                <a:cs typeface="Century Gothic"/>
              </a:defRPr>
            </a:lvl3pPr>
            <a:lvl4pPr>
              <a:defRPr sz="2400">
                <a:latin typeface="Century Gothic"/>
                <a:cs typeface="Century Gothic"/>
              </a:defRPr>
            </a:lvl4pPr>
            <a:lvl5pPr>
              <a:defRPr sz="2400">
                <a:latin typeface="Century Gothic"/>
                <a:cs typeface="Century Gothic"/>
              </a:defRPr>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a:p>
        </p:txBody>
      </p:sp>
    </p:spTree>
    <p:extLst>
      <p:ext uri="{BB962C8B-B14F-4D97-AF65-F5344CB8AC3E}">
        <p14:creationId xmlns:p14="http://schemas.microsoft.com/office/powerpoint/2010/main" val="26729439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Drag picture to placeholder or click icon to add</a:t>
            </a:r>
          </a:p>
        </p:txBody>
      </p:sp>
      <p:sp>
        <p:nvSpPr>
          <p:cNvPr id="4" name="Text Placeholder 3"/>
          <p:cNvSpPr>
            <a:spLocks noGrp="1"/>
          </p:cNvSpPr>
          <p:nvPr>
            <p:ph type="body" sz="half" idx="2"/>
          </p:nvPr>
        </p:nvSpPr>
        <p:spPr>
          <a:xfrm>
            <a:off x="2389717" y="5367339"/>
            <a:ext cx="7315200" cy="6524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a:p>
        </p:txBody>
      </p:sp>
    </p:spTree>
    <p:extLst>
      <p:ext uri="{BB962C8B-B14F-4D97-AF65-F5344CB8AC3E}">
        <p14:creationId xmlns:p14="http://schemas.microsoft.com/office/powerpoint/2010/main" val="363977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Pictur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1278294"/>
            <a:ext cx="5000318" cy="4904141"/>
          </a:xfrm>
        </p:spPr>
        <p:txBody>
          <a:bodyPr anchor="b">
            <a:normAutofit/>
          </a:bodyPr>
          <a:lstStyle>
            <a:lvl1pPr>
              <a:defRPr sz="3600"/>
            </a:lvl1pPr>
          </a:lstStyle>
          <a:p>
            <a:r>
              <a:rPr lang="en-US"/>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6642169" y="-1"/>
            <a:ext cx="4635426" cy="6857999"/>
          </a:xfrm>
        </p:spPr>
        <p:txBody>
          <a:bodyPr>
            <a:normAutofit/>
          </a:bodyPr>
          <a:lstStyle>
            <a:lvl1pPr marL="0" indent="0" algn="ctr">
              <a:buNone/>
              <a:defRPr sz="2000"/>
            </a:lvl1pPr>
          </a:lstStyle>
          <a:p>
            <a:r>
              <a:rPr lang="en-US"/>
              <a:t>Click icon to add picture</a:t>
            </a:r>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0299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6921"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5689600" y="273052"/>
            <a:ext cx="5892800" cy="5594349"/>
          </a:xfrm>
        </p:spPr>
        <p:txBody>
          <a:bodyPr/>
          <a:lstStyle>
            <a:lvl1pPr>
              <a:defRPr sz="4267"/>
            </a:lvl1pPr>
            <a:lvl2pPr>
              <a:defRPr sz="3733">
                <a:latin typeface="Century Gothic"/>
                <a:cs typeface="Century Gothic"/>
              </a:defRPr>
            </a:lvl2pPr>
            <a:lvl3pPr>
              <a:defRPr sz="3200">
                <a:latin typeface="Century Gothic"/>
                <a:cs typeface="Century Gothic"/>
              </a:defRPr>
            </a:lvl3pPr>
            <a:lvl4pPr>
              <a:defRPr sz="2667">
                <a:latin typeface="Century Gothic"/>
                <a:cs typeface="Century Gothic"/>
              </a:defRPr>
            </a:lvl4pPr>
            <a:lvl5pPr>
              <a:defRPr sz="2667">
                <a:latin typeface="Century Gothic"/>
                <a:cs typeface="Century Gothic"/>
              </a:defRPr>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76921" y="1435103"/>
            <a:ext cx="4011084" cy="4432300"/>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a:p>
        </p:txBody>
      </p:sp>
    </p:spTree>
    <p:extLst>
      <p:ext uri="{BB962C8B-B14F-4D97-AF65-F5344CB8AC3E}">
        <p14:creationId xmlns:p14="http://schemas.microsoft.com/office/powerpoint/2010/main" val="2816483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3508311"/>
            <a:ext cx="9923770" cy="1438762"/>
          </a:xfrm>
        </p:spPr>
        <p:txBody>
          <a:bodyPr anchor="b">
            <a:normAutofit/>
          </a:bodyPr>
          <a:lstStyle>
            <a:lvl1pPr>
              <a:defRPr sz="3600"/>
            </a:lvl1pPr>
          </a:lstStyle>
          <a:p>
            <a:r>
              <a:rPr lang="en-US"/>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915600" y="0"/>
            <a:ext cx="10361995" cy="3429000"/>
          </a:xfrm>
        </p:spPr>
        <p:txBody>
          <a:bodyPr>
            <a:normAutofit/>
          </a:bodyPr>
          <a:lstStyle>
            <a:lvl1pPr marL="0" indent="0" algn="ctr">
              <a:buNone/>
              <a:defRPr sz="2000"/>
            </a:lvl1pPr>
          </a:lstStyle>
          <a:p>
            <a:r>
              <a:rPr lang="en-US"/>
              <a:t>Click icon to add picture</a:t>
            </a:r>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12">
            <a:extLst>
              <a:ext uri="{FF2B5EF4-FFF2-40B4-BE49-F238E27FC236}">
                <a16:creationId xmlns:a16="http://schemas.microsoft.com/office/drawing/2014/main" id="{D179113D-0374-3934-841E-56AD5AFCF977}"/>
              </a:ext>
            </a:extLst>
          </p:cNvPr>
          <p:cNvSpPr>
            <a:spLocks noGrp="1"/>
          </p:cNvSpPr>
          <p:nvPr>
            <p:ph type="body" sz="quarter" idx="12" hasCustomPrompt="1"/>
          </p:nvPr>
        </p:nvSpPr>
        <p:spPr>
          <a:xfrm>
            <a:off x="1353828" y="5228488"/>
            <a:ext cx="9923770" cy="1368256"/>
          </a:xfrm>
          <a:prstGeom prst="rect">
            <a:avLst/>
          </a:prstGeom>
        </p:spPr>
        <p:txBody>
          <a:bodyPr anchor="t">
            <a:normAutofit/>
          </a:bodyPr>
          <a:lstStyle>
            <a:lvl1pPr marL="0" indent="0" algn="l">
              <a:lnSpc>
                <a:spcPct val="80000"/>
              </a:lnSpc>
              <a:spcBef>
                <a:spcPts val="0"/>
              </a:spcBef>
              <a:buNone/>
              <a:defRPr sz="2000" spc="0" baseline="0">
                <a:solidFill>
                  <a:schemeClr val="tx1"/>
                </a:solidFill>
                <a:latin typeface="+mn-lt"/>
              </a:defRPr>
            </a:lvl1pPr>
          </a:lstStyle>
          <a:p>
            <a:pPr lvl="0"/>
            <a:r>
              <a:rPr lang="en-US"/>
              <a:t>Click to add subtitle</a:t>
            </a:r>
          </a:p>
        </p:txBody>
      </p:sp>
    </p:spTree>
    <p:extLst>
      <p:ext uri="{BB962C8B-B14F-4D97-AF65-F5344CB8AC3E}">
        <p14:creationId xmlns:p14="http://schemas.microsoft.com/office/powerpoint/2010/main" val="322722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2"/>
            <a:ext cx="9150675" cy="1427585"/>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50153" y="2108722"/>
            <a:ext cx="8552264" cy="4119463"/>
          </a:xfrm>
        </p:spPr>
        <p:txBody>
          <a:bodyPr lIns="0" tIns="0" rIns="0" bIns="0">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a:extLst>
              <a:ext uri="{FF2B5EF4-FFF2-40B4-BE49-F238E27FC236}">
                <a16:creationId xmlns:a16="http://schemas.microsoft.com/office/drawing/2014/main" id="{5DABAFC1-3E76-DCE6-3A6D-E0020C5BE864}"/>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1373596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6"/>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07175C5-CB2F-2BAC-3704-54DCD1BF043F}"/>
              </a:ext>
            </a:extLst>
          </p:cNvPr>
          <p:cNvSpPr>
            <a:spLocks noGrp="1"/>
          </p:cNvSpPr>
          <p:nvPr>
            <p:ph type="title" hasCustomPrompt="1"/>
          </p:nvPr>
        </p:nvSpPr>
        <p:spPr>
          <a:xfrm>
            <a:off x="1038031" y="1068169"/>
            <a:ext cx="10115939" cy="2681549"/>
          </a:xfrm>
        </p:spPr>
        <p:txBody>
          <a:bodyPr anchor="b"/>
          <a:lstStyle>
            <a:lvl1pPr algn="ctr">
              <a:defRPr>
                <a:solidFill>
                  <a:schemeClr val="bg1"/>
                </a:solidFill>
              </a:defRPr>
            </a:lvl1pPr>
          </a:lstStyle>
          <a:p>
            <a:r>
              <a:rPr lang="en-US"/>
              <a:t>Click to add title</a:t>
            </a:r>
          </a:p>
        </p:txBody>
      </p:sp>
      <p:sp>
        <p:nvSpPr>
          <p:cNvPr id="5" name="Rectangle 4">
            <a:extLst>
              <a:ext uri="{FF2B5EF4-FFF2-40B4-BE49-F238E27FC236}">
                <a16:creationId xmlns:a16="http://schemas.microsoft.com/office/drawing/2014/main" id="{3901905E-33E7-852F-94E3-8E100B3D1E4A}"/>
              </a:ext>
              <a:ext uri="{C183D7F6-B498-43B3-948B-1728B52AA6E4}">
                <adec:decorative xmlns:adec="http://schemas.microsoft.com/office/drawing/2017/decorative" val="1"/>
              </a:ext>
            </a:extLst>
          </p:cNvPr>
          <p:cNvSpPr/>
          <p:nvPr userDrawn="1"/>
        </p:nvSpPr>
        <p:spPr>
          <a:xfrm>
            <a:off x="914400" y="914400"/>
            <a:ext cx="10363200" cy="5029200"/>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7799F7-CBB1-9649-7D06-F7EEFD4F0183}"/>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1AFC5CA-DB29-4B8C-C004-72E4EC761C3B}"/>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12">
            <a:extLst>
              <a:ext uri="{FF2B5EF4-FFF2-40B4-BE49-F238E27FC236}">
                <a16:creationId xmlns:a16="http://schemas.microsoft.com/office/drawing/2014/main" id="{E3CB2D2A-7172-87CE-D493-DAF52D62EBFC}"/>
              </a:ext>
            </a:extLst>
          </p:cNvPr>
          <p:cNvSpPr>
            <a:spLocks noGrp="1"/>
          </p:cNvSpPr>
          <p:nvPr>
            <p:ph type="body" sz="quarter" idx="12" hasCustomPrompt="1"/>
          </p:nvPr>
        </p:nvSpPr>
        <p:spPr>
          <a:xfrm>
            <a:off x="1038031" y="4027047"/>
            <a:ext cx="10115939" cy="1762783"/>
          </a:xfrm>
          <a:prstGeom prst="rect">
            <a:avLst/>
          </a:prstGeom>
        </p:spPr>
        <p:txBody>
          <a:bodyPr anchor="t">
            <a:normAutofit/>
          </a:bodyPr>
          <a:lstStyle>
            <a:lvl1pPr marL="0" indent="0" algn="ctr">
              <a:lnSpc>
                <a:spcPct val="80000"/>
              </a:lnSpc>
              <a:spcBef>
                <a:spcPts val="0"/>
              </a:spcBef>
              <a:buNone/>
              <a:defRPr sz="2000" spc="0" baseline="0">
                <a:solidFill>
                  <a:schemeClr val="bg1"/>
                </a:solidFill>
                <a:latin typeface="+mn-lt"/>
              </a:defRPr>
            </a:lvl1pPr>
          </a:lstStyle>
          <a:p>
            <a:pPr lvl="0"/>
            <a:r>
              <a:rPr lang="en-US"/>
              <a:t>Click to add subtitle</a:t>
            </a:r>
          </a:p>
        </p:txBody>
      </p:sp>
    </p:spTree>
    <p:extLst>
      <p:ext uri="{BB962C8B-B14F-4D97-AF65-F5344CB8AC3E}">
        <p14:creationId xmlns:p14="http://schemas.microsoft.com/office/powerpoint/2010/main" val="20695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68814" y="2057401"/>
            <a:ext cx="4627186"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668185" y="2057401"/>
            <a:ext cx="4609399"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1D40DF0B-6602-19D4-3110-4659C28780D5}"/>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256172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ntent 3">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a:t>Click to add title</a:t>
            </a:r>
          </a:p>
        </p:txBody>
      </p:sp>
      <p:sp>
        <p:nvSpPr>
          <p:cNvPr id="4" name="Content Placeholder 7">
            <a:extLst>
              <a:ext uri="{FF2B5EF4-FFF2-40B4-BE49-F238E27FC236}">
                <a16:creationId xmlns:a16="http://schemas.microsoft.com/office/drawing/2014/main" id="{C355854D-70C0-E6E1-2A0C-284D00A21AEC}"/>
              </a:ext>
            </a:extLst>
          </p:cNvPr>
          <p:cNvSpPr>
            <a:spLocks noGrp="1"/>
          </p:cNvSpPr>
          <p:nvPr>
            <p:ph sz="quarter" idx="12" hasCustomPrompt="1"/>
          </p:nvPr>
        </p:nvSpPr>
        <p:spPr>
          <a:xfrm>
            <a:off x="1468815" y="2057401"/>
            <a:ext cx="3068678" cy="4119463"/>
          </a:xfrm>
        </p:spPr>
        <p:txBody>
          <a:bodyPr lIns="0">
            <a:normAutofit/>
          </a:bodyPr>
          <a:lstStyle>
            <a:lvl1pPr marL="320040" indent="-320040">
              <a:lnSpc>
                <a:spcPct val="100000"/>
              </a:lnSpc>
              <a:spcBef>
                <a:spcPts val="0"/>
              </a:spcBef>
              <a:spcAft>
                <a:spcPts val="1200"/>
              </a:spcAft>
              <a:buFont typeface="+mj-lt"/>
              <a:buAutoNum type="arabicPeriod"/>
              <a:defRPr sz="2000"/>
            </a:lvl1pPr>
            <a:lvl2pPr marL="457200" indent="-320040">
              <a:lnSpc>
                <a:spcPct val="100000"/>
              </a:lnSpc>
              <a:spcBef>
                <a:spcPts val="1000"/>
              </a:spcBef>
              <a:spcAft>
                <a:spcPts val="1200"/>
              </a:spcAft>
              <a:buFont typeface="+mj-lt"/>
              <a:buAutoNum type="alphaLcPeriod"/>
              <a:defRPr sz="2000"/>
            </a:lvl2pPr>
            <a:lvl3pPr marL="914400" indent="-320040">
              <a:spcBef>
                <a:spcPts val="1000"/>
              </a:spcBef>
              <a:spcAft>
                <a:spcPts val="1200"/>
              </a:spcAft>
              <a:buFont typeface="+mj-lt"/>
              <a:buAutoNum type="arabicParenR"/>
              <a:defRPr sz="2000"/>
            </a:lvl3pPr>
            <a:lvl4pPr marL="1371600" indent="-320040">
              <a:spcBef>
                <a:spcPts val="1000"/>
              </a:spcBef>
              <a:spcAft>
                <a:spcPts val="1200"/>
              </a:spcAft>
              <a:buFont typeface="+mj-lt"/>
              <a:buAutoNum type="alphaLcParenR"/>
              <a:defRPr sz="2000"/>
            </a:lvl4pPr>
            <a:lvl5pPr marL="1828800" indent="-320040">
              <a:spcBef>
                <a:spcPts val="1000"/>
              </a:spcBef>
              <a:spcAft>
                <a:spcPts val="1200"/>
              </a:spcAft>
              <a:buFont typeface="+mj-lt"/>
              <a:buAutoNum type="romanLcPeriod"/>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5191727" y="2057401"/>
            <a:ext cx="6085857"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7B331F9-6D4A-5020-969F-E961AF374E19}"/>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251423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icture and Conten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a:t>Click to add title</a:t>
            </a:r>
          </a:p>
        </p:txBody>
      </p:sp>
      <p:sp>
        <p:nvSpPr>
          <p:cNvPr id="8" name="Picture Placeholder 7">
            <a:extLst>
              <a:ext uri="{FF2B5EF4-FFF2-40B4-BE49-F238E27FC236}">
                <a16:creationId xmlns:a16="http://schemas.microsoft.com/office/drawing/2014/main" id="{357912CB-B8F8-1E65-094F-AD3220E6C79C}"/>
              </a:ext>
            </a:extLst>
          </p:cNvPr>
          <p:cNvSpPr>
            <a:spLocks noGrp="1"/>
          </p:cNvSpPr>
          <p:nvPr>
            <p:ph type="pic" sz="quarter" idx="12"/>
          </p:nvPr>
        </p:nvSpPr>
        <p:spPr>
          <a:xfrm>
            <a:off x="1503363" y="2061969"/>
            <a:ext cx="4592637" cy="4805362"/>
          </a:xfrm>
        </p:spPr>
        <p:txBody>
          <a:bodyPr>
            <a:normAutofit/>
          </a:bodyPr>
          <a:lstStyle>
            <a:lvl1pPr marL="0" indent="0" algn="ctr">
              <a:buNone/>
              <a:defRPr sz="2000"/>
            </a:lvl1pPr>
          </a:lstStyle>
          <a:p>
            <a:r>
              <a:rPr lang="en-US"/>
              <a:t>Click icon to add picture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787262" y="2052736"/>
            <a:ext cx="4490320" cy="4800598"/>
          </a:xfrm>
        </p:spPr>
        <p:txBody>
          <a:bodyPr lIns="0">
            <a:normAutofit/>
          </a:bodyPr>
          <a:lstStyle>
            <a:lvl1pPr marL="0" indent="0">
              <a:lnSpc>
                <a:spcPct val="100000"/>
              </a:lnSpc>
              <a:spcBef>
                <a:spcPts val="1000"/>
              </a:spcBef>
              <a:spcAft>
                <a:spcPts val="1200"/>
              </a:spcAft>
              <a:buNone/>
              <a:defRPr sz="2000"/>
            </a:lvl1pPr>
            <a:lvl2pPr marL="800100" indent="-342900">
              <a:lnSpc>
                <a:spcPct val="100000"/>
              </a:lnSpc>
              <a:spcBef>
                <a:spcPts val="1000"/>
              </a:spcBef>
              <a:spcAft>
                <a:spcPts val="1200"/>
              </a:spcAft>
              <a:buFont typeface="Arial" panose="020B0604020202020204" pitchFamily="34" charset="0"/>
              <a:buChar char="•"/>
              <a:defRPr sz="2000"/>
            </a:lvl2pPr>
            <a:lvl3pPr marL="1257300" indent="-342900">
              <a:spcBef>
                <a:spcPts val="1000"/>
              </a:spcBef>
              <a:spcAft>
                <a:spcPts val="1200"/>
              </a:spcAft>
              <a:buFont typeface="Arial" panose="020B0604020202020204" pitchFamily="34" charset="0"/>
              <a:buChar char="•"/>
              <a:defRPr sz="2000"/>
            </a:lvl3pPr>
            <a:lvl4pPr marL="1714500" indent="-342900">
              <a:spcBef>
                <a:spcPts val="1000"/>
              </a:spcBef>
              <a:spcAft>
                <a:spcPts val="1200"/>
              </a:spcAft>
              <a:buFont typeface="Arial" panose="020B0604020202020204" pitchFamily="34" charset="0"/>
              <a:buChar char="•"/>
              <a:defRPr sz="2000"/>
            </a:lvl4pPr>
            <a:lvl5pPr marL="2171700" indent="-342900">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8809D86D-3DDE-CA24-4CAA-DF6944B9BCBB}"/>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10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2F216-62F1-7E0B-63FD-51C27CDAA1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61F31D-B959-2AD8-9208-FF08B574D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32C8C7-5C6C-400B-AEC0-4D8178161B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b="0" cap="all" spc="150" baseline="0">
                <a:solidFill>
                  <a:schemeClr val="bg2">
                    <a:lumMod val="50000"/>
                  </a:schemeClr>
                </a:solidFill>
                <a:latin typeface="Univers Light" panose="020B0403020202020204" pitchFamily="34" charset="0"/>
              </a:defRPr>
            </a:lvl1pPr>
          </a:lstStyle>
          <a:p>
            <a:endParaRPr lang="en-US"/>
          </a:p>
        </p:txBody>
      </p:sp>
      <p:sp>
        <p:nvSpPr>
          <p:cNvPr id="5" name="Footer Placeholder 4">
            <a:extLst>
              <a:ext uri="{FF2B5EF4-FFF2-40B4-BE49-F238E27FC236}">
                <a16:creationId xmlns:a16="http://schemas.microsoft.com/office/drawing/2014/main" id="{4B7105D6-7B52-4B7D-9473-BCD571A93A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b="0" cap="all" spc="150" baseline="0">
                <a:solidFill>
                  <a:schemeClr val="bg2">
                    <a:lumMod val="50000"/>
                  </a:schemeClr>
                </a:solidFill>
                <a:latin typeface="Univers Light" panose="020B0403020202020204" pitchFamily="34" charset="0"/>
              </a:defRPr>
            </a:lvl1pPr>
          </a:lstStyle>
          <a:p>
            <a:endParaRPr lang="en-US"/>
          </a:p>
        </p:txBody>
      </p:sp>
      <p:sp>
        <p:nvSpPr>
          <p:cNvPr id="6" name="Slide Number Placeholder 5">
            <a:extLst>
              <a:ext uri="{FF2B5EF4-FFF2-40B4-BE49-F238E27FC236}">
                <a16:creationId xmlns:a16="http://schemas.microsoft.com/office/drawing/2014/main" id="{B13EAA0A-7090-4FA3-AD1C-CD4570404021}"/>
              </a:ext>
            </a:extLst>
          </p:cNvPr>
          <p:cNvSpPr>
            <a:spLocks noGrp="1"/>
          </p:cNvSpPr>
          <p:nvPr>
            <p:ph type="sldNum" sz="quarter" idx="4"/>
          </p:nvPr>
        </p:nvSpPr>
        <p:spPr>
          <a:xfrm>
            <a:off x="412136" y="5943601"/>
            <a:ext cx="968983" cy="651912"/>
          </a:xfrm>
          <a:prstGeom prst="rect">
            <a:avLst/>
          </a:prstGeom>
        </p:spPr>
        <p:txBody>
          <a:bodyPr vert="horz" lIns="91440" tIns="45720" rIns="91440" bIns="45720" rtlCol="0" anchor="ctr"/>
          <a:lstStyle>
            <a:lvl1pPr algn="ctr">
              <a:defRPr sz="1200" b="1" spc="150" baseline="0">
                <a:solidFill>
                  <a:schemeClr val="tx1"/>
                </a:solidFill>
                <a:latin typeface="+mn-lt"/>
              </a:defRPr>
            </a:lvl1pPr>
          </a:lstStyle>
          <a:p>
            <a:fld id="{18D65601-5AE2-46FC-B138-694DDD2B510D}" type="slidenum">
              <a:rPr lang="en-US" smtClean="0"/>
              <a:pPr/>
              <a:t>‹#›</a:t>
            </a:fld>
            <a:endParaRPr lang="en-US"/>
          </a:p>
        </p:txBody>
      </p:sp>
    </p:spTree>
    <p:extLst>
      <p:ext uri="{BB962C8B-B14F-4D97-AF65-F5344CB8AC3E}">
        <p14:creationId xmlns:p14="http://schemas.microsoft.com/office/powerpoint/2010/main" val="737433849"/>
      </p:ext>
    </p:extLst>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 id="2147483682" r:id="rId12"/>
    <p:sldLayoutId id="214748368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2F216-62F1-7E0B-63FD-51C27CDAA1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61F31D-B959-2AD8-9208-FF08B574DB47}"/>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32C8C7-5C6C-400B-AEC0-4D8178161BBD}"/>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b="0" cap="all" spc="151" baseline="0">
                <a:solidFill>
                  <a:schemeClr val="bg2">
                    <a:lumMod val="50000"/>
                  </a:schemeClr>
                </a:solidFill>
                <a:latin typeface="Univers Light" panose="020B0403020202020204" pitchFamily="34" charset="0"/>
              </a:defRPr>
            </a:lvl1pPr>
          </a:lstStyle>
          <a:p>
            <a:endParaRPr lang="en-US"/>
          </a:p>
        </p:txBody>
      </p:sp>
      <p:sp>
        <p:nvSpPr>
          <p:cNvPr id="5" name="Footer Placeholder 4">
            <a:extLst>
              <a:ext uri="{FF2B5EF4-FFF2-40B4-BE49-F238E27FC236}">
                <a16:creationId xmlns:a16="http://schemas.microsoft.com/office/drawing/2014/main" id="{4B7105D6-7B52-4B7D-9473-BCD571A93A09}"/>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b="0" cap="all" spc="151" baseline="0">
                <a:solidFill>
                  <a:schemeClr val="bg2">
                    <a:lumMod val="50000"/>
                  </a:schemeClr>
                </a:solidFill>
                <a:latin typeface="Univers Light" panose="020B0403020202020204" pitchFamily="34" charset="0"/>
              </a:defRPr>
            </a:lvl1pPr>
          </a:lstStyle>
          <a:p>
            <a:endParaRPr lang="en-US"/>
          </a:p>
        </p:txBody>
      </p:sp>
      <p:sp>
        <p:nvSpPr>
          <p:cNvPr id="6" name="Slide Number Placeholder 5">
            <a:extLst>
              <a:ext uri="{FF2B5EF4-FFF2-40B4-BE49-F238E27FC236}">
                <a16:creationId xmlns:a16="http://schemas.microsoft.com/office/drawing/2014/main" id="{B13EAA0A-7090-4FA3-AD1C-CD4570404021}"/>
              </a:ext>
            </a:extLst>
          </p:cNvPr>
          <p:cNvSpPr>
            <a:spLocks noGrp="1"/>
          </p:cNvSpPr>
          <p:nvPr>
            <p:ph type="sldNum" sz="quarter" idx="4"/>
          </p:nvPr>
        </p:nvSpPr>
        <p:spPr>
          <a:xfrm>
            <a:off x="412138" y="5943601"/>
            <a:ext cx="968983" cy="651912"/>
          </a:xfrm>
          <a:prstGeom prst="rect">
            <a:avLst/>
          </a:prstGeom>
        </p:spPr>
        <p:txBody>
          <a:bodyPr vert="horz" lIns="91440" tIns="45720" rIns="91440" bIns="45720" rtlCol="0" anchor="ctr"/>
          <a:lstStyle>
            <a:lvl1pPr algn="ctr">
              <a:defRPr sz="1200" b="1" spc="151" baseline="0">
                <a:solidFill>
                  <a:schemeClr val="tx1"/>
                </a:solidFill>
                <a:latin typeface="+mn-lt"/>
              </a:defRPr>
            </a:lvl1pPr>
          </a:lstStyle>
          <a:p>
            <a:fld id="{18D65601-5AE2-46FC-B138-694DDD2B510D}" type="slidenum">
              <a:rPr lang="en-US" smtClean="0"/>
              <a:pPr/>
              <a:t>‹#›</a:t>
            </a:fld>
            <a:endParaRPr lang="en-US"/>
          </a:p>
        </p:txBody>
      </p:sp>
    </p:spTree>
    <p:extLst>
      <p:ext uri="{BB962C8B-B14F-4D97-AF65-F5344CB8AC3E}">
        <p14:creationId xmlns:p14="http://schemas.microsoft.com/office/powerpoint/2010/main" val="5758085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schemeClr>
            </a:gs>
            <a:gs pos="100000">
              <a:schemeClr val="bg1">
                <a:shade val="30000"/>
                <a:satMod val="200000"/>
                <a:alpha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25600" y="274639"/>
            <a:ext cx="9956800" cy="1143000"/>
          </a:xfrm>
          <a:prstGeom prst="rect">
            <a:avLst/>
          </a:prstGeom>
        </p:spPr>
        <p:txBody>
          <a:bodyPr vert="horz" lIns="91440" tIns="45720" rIns="91440" bIns="45720" rtlCol="0" anchor="ctr">
            <a:normAutofit/>
          </a:bodyPr>
          <a:lstStyle/>
          <a:p>
            <a:r>
              <a:rPr lang="en-US"/>
              <a:t>Page Title</a:t>
            </a:r>
          </a:p>
        </p:txBody>
      </p:sp>
      <p:sp>
        <p:nvSpPr>
          <p:cNvPr id="3" name="Text Placeholder 2"/>
          <p:cNvSpPr>
            <a:spLocks noGrp="1"/>
          </p:cNvSpPr>
          <p:nvPr>
            <p:ph type="body" idx="1"/>
          </p:nvPr>
        </p:nvSpPr>
        <p:spPr>
          <a:xfrm>
            <a:off x="1625600" y="1600201"/>
            <a:ext cx="9956800" cy="4191000"/>
          </a:xfrm>
          <a:prstGeom prst="rect">
            <a:avLst/>
          </a:prstGeom>
        </p:spPr>
        <p:txBody>
          <a:bodyPr vert="horz" lIns="91440" tIns="45720" rIns="91440" bIns="45720" rtlCol="0">
            <a:normAutofit/>
          </a:bodyPr>
          <a:lstStyle/>
          <a:p>
            <a:pPr lvl="0"/>
            <a:r>
              <a:rPr lang="en-US"/>
              <a:t>Click to add text</a:t>
            </a:r>
          </a:p>
        </p:txBody>
      </p:sp>
      <p:cxnSp>
        <p:nvCxnSpPr>
          <p:cNvPr id="9" name="Straight Connector 8"/>
          <p:cNvCxnSpPr/>
          <p:nvPr/>
        </p:nvCxnSpPr>
        <p:spPr>
          <a:xfrm flipV="1">
            <a:off x="256032" y="228600"/>
            <a:ext cx="0" cy="574040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016000" y="6635496"/>
            <a:ext cx="10769600" cy="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pic>
        <p:nvPicPr>
          <p:cNvPr id="5" name="Picture 4" descr="usg_logo_black-03.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03200" y="5969000"/>
            <a:ext cx="3352800" cy="761677"/>
          </a:xfrm>
          <a:prstGeom prst="rect">
            <a:avLst/>
          </a:prstGeom>
        </p:spPr>
      </p:pic>
      <p:sp>
        <p:nvSpPr>
          <p:cNvPr id="4" name="Slide Number Placeholder 3"/>
          <p:cNvSpPr>
            <a:spLocks noGrp="1"/>
          </p:cNvSpPr>
          <p:nvPr>
            <p:ph type="sldNum" sz="quarter" idx="4"/>
          </p:nvPr>
        </p:nvSpPr>
        <p:spPr>
          <a:xfrm>
            <a:off x="10846232" y="6230113"/>
            <a:ext cx="736168" cy="366183"/>
          </a:xfrm>
          <a:prstGeom prst="rect">
            <a:avLst/>
          </a:prstGeom>
        </p:spPr>
        <p:txBody>
          <a:bodyPr vert="horz" lIns="91440" tIns="45720" rIns="91440" bIns="45720" rtlCol="0" anchor="ctr"/>
          <a:lstStyle>
            <a:lvl1pPr algn="r">
              <a:defRPr sz="1600">
                <a:solidFill>
                  <a:schemeClr val="tx1"/>
                </a:solidFill>
                <a:latin typeface="Century Gothic"/>
                <a:cs typeface="Century Gothic"/>
              </a:defRPr>
            </a:lvl1pPr>
          </a:lstStyle>
          <a:p>
            <a:fld id="{64336152-522D-534E-A387-BE770A7CAF94}" type="slidenum">
              <a:rPr lang="en-US" smtClean="0"/>
              <a:pPr/>
              <a:t>‹#›</a:t>
            </a:fld>
            <a:endParaRPr lang="en-US"/>
          </a:p>
        </p:txBody>
      </p:sp>
    </p:spTree>
    <p:extLst>
      <p:ext uri="{BB962C8B-B14F-4D97-AF65-F5344CB8AC3E}">
        <p14:creationId xmlns:p14="http://schemas.microsoft.com/office/powerpoint/2010/main" val="187124407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Lst>
  <p:hf hdr="0" ftr="0" dt="0"/>
  <p:txStyles>
    <p:titleStyle>
      <a:lvl1pPr marL="0" marR="0" indent="0" algn="ctr" defTabSz="1219170" rtl="0" eaLnBrk="1" fontAlgn="auto" latinLnBrk="0" hangingPunct="1">
        <a:lnSpc>
          <a:spcPct val="100000"/>
        </a:lnSpc>
        <a:spcBef>
          <a:spcPct val="0"/>
        </a:spcBef>
        <a:spcAft>
          <a:spcPts val="0"/>
        </a:spcAft>
        <a:buClrTx/>
        <a:buSzTx/>
        <a:buFontTx/>
        <a:buNone/>
        <a:tabLst/>
        <a:defRPr sz="4800" kern="1200">
          <a:solidFill>
            <a:schemeClr val="tx1"/>
          </a:solidFill>
          <a:latin typeface="Century Gothic"/>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Century Gothic"/>
          <a:ea typeface="+mn-ea"/>
          <a:cs typeface="Century Gothic"/>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Century"/>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Century"/>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Century"/>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Century"/>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www.tilthighered.com/resource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jgalle.com/"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hyperlink" Target="mailto:ellag55@gmail.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54C9E-20FB-B999-9303-C71D1334BAD7}"/>
              </a:ext>
            </a:extLst>
          </p:cNvPr>
          <p:cNvSpPr>
            <a:spLocks noGrp="1"/>
          </p:cNvSpPr>
          <p:nvPr>
            <p:ph type="title"/>
          </p:nvPr>
        </p:nvSpPr>
        <p:spPr>
          <a:xfrm>
            <a:off x="1317615" y="1616364"/>
            <a:ext cx="9692130" cy="3352800"/>
          </a:xfrm>
        </p:spPr>
        <p:txBody>
          <a:bodyPr>
            <a:normAutofit fontScale="90000"/>
          </a:bodyPr>
          <a:lstStyle/>
          <a:p>
            <a:pPr algn="ctr"/>
            <a:br>
              <a:rPr lang="en-US"/>
            </a:br>
            <a:br>
              <a:rPr lang="en-US"/>
            </a:br>
            <a:br>
              <a:rPr lang="en-US"/>
            </a:br>
            <a:br>
              <a:rPr lang="en-US"/>
            </a:br>
            <a:r>
              <a:rPr lang="en-US"/>
              <a:t>‘Super’ Design for Learners:</a:t>
            </a:r>
            <a:br>
              <a:rPr lang="en-US"/>
            </a:br>
            <a:r>
              <a:rPr lang="en-US"/>
              <a:t>From Class, to Assignments, to Experiential Learning</a:t>
            </a:r>
            <a:br>
              <a:rPr lang="en-US"/>
            </a:br>
            <a:br>
              <a:rPr lang="en-US"/>
            </a:br>
            <a:br>
              <a:rPr lang="en-US"/>
            </a:br>
            <a:r>
              <a:rPr kumimoji="0" lang="en-US" sz="3100" b="0" i="0" u="none" strike="noStrike" kern="1200" cap="none" spc="0" normalizeH="0" baseline="0" noProof="0">
                <a:ln>
                  <a:noFill/>
                </a:ln>
                <a:solidFill>
                  <a:prstClr val="white"/>
                </a:solidFill>
                <a:effectLst/>
                <a:uLnTx/>
                <a:uFillTx/>
                <a:latin typeface="Tisa Offc Serif Pro"/>
                <a:ea typeface="+mj-ea"/>
                <a:cs typeface="+mj-cs"/>
              </a:rPr>
              <a:t>MS Check-in </a:t>
            </a:r>
            <a:br>
              <a:rPr kumimoji="0" lang="en-US" sz="3100" b="0" i="0" u="none" strike="noStrike" kern="1200" cap="none" spc="0" normalizeH="0" baseline="0" noProof="0">
                <a:ln>
                  <a:noFill/>
                </a:ln>
                <a:solidFill>
                  <a:prstClr val="white"/>
                </a:solidFill>
                <a:effectLst/>
                <a:uLnTx/>
                <a:uFillTx/>
                <a:latin typeface="Tisa Offc Serif Pro"/>
                <a:ea typeface="+mj-ea"/>
                <a:cs typeface="+mj-cs"/>
              </a:rPr>
            </a:br>
            <a:r>
              <a:rPr lang="en-US" sz="3100"/>
              <a:t>March 20, 2025</a:t>
            </a:r>
          </a:p>
        </p:txBody>
      </p:sp>
    </p:spTree>
    <p:extLst>
      <p:ext uri="{BB962C8B-B14F-4D97-AF65-F5344CB8AC3E}">
        <p14:creationId xmlns:p14="http://schemas.microsoft.com/office/powerpoint/2010/main" val="337882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2890C955-02C1-F732-3677-35524DEC7B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3DC98-327E-D5A8-0DB3-123D0B76100E}"/>
              </a:ext>
            </a:extLst>
          </p:cNvPr>
          <p:cNvSpPr>
            <a:spLocks noGrp="1"/>
          </p:cNvSpPr>
          <p:nvPr>
            <p:ph type="title"/>
          </p:nvPr>
        </p:nvSpPr>
        <p:spPr>
          <a:xfrm>
            <a:off x="1381121" y="337229"/>
            <a:ext cx="9613043" cy="373971"/>
          </a:xfrm>
        </p:spPr>
        <p:txBody>
          <a:bodyPr>
            <a:normAutofit fontScale="90000"/>
          </a:bodyPr>
          <a:lstStyle/>
          <a:p>
            <a:pPr algn="ctr"/>
            <a:r>
              <a:rPr lang="en-US"/>
              <a:t>ST Classroom strategies to Motivate  </a:t>
            </a:r>
            <a:endParaRPr lang="en-ZA"/>
          </a:p>
        </p:txBody>
      </p:sp>
      <p:sp>
        <p:nvSpPr>
          <p:cNvPr id="3" name="Content Placeholder 2">
            <a:extLst>
              <a:ext uri="{FF2B5EF4-FFF2-40B4-BE49-F238E27FC236}">
                <a16:creationId xmlns:a16="http://schemas.microsoft.com/office/drawing/2014/main" id="{39B85A1D-0AC5-2047-5B96-64D21E19B3ED}"/>
              </a:ext>
            </a:extLst>
          </p:cNvPr>
          <p:cNvSpPr>
            <a:spLocks noGrp="1"/>
          </p:cNvSpPr>
          <p:nvPr>
            <p:ph sz="quarter" idx="12"/>
          </p:nvPr>
        </p:nvSpPr>
        <p:spPr>
          <a:xfrm>
            <a:off x="2067227" y="711200"/>
            <a:ext cx="8552264" cy="5558357"/>
          </a:xfrm>
        </p:spPr>
        <p:txBody>
          <a:bodyPr>
            <a:normAutofit/>
          </a:bodyPr>
          <a:lstStyle/>
          <a:p>
            <a:pPr marL="0" marR="0">
              <a:lnSpc>
                <a:spcPct val="115000"/>
              </a:lnSpc>
              <a:spcAft>
                <a:spcPts val="800"/>
              </a:spcAft>
              <a:buNone/>
            </a:pPr>
            <a:endParaRPr lang="en-US" sz="2000" b="1"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2000" b="1" kern="100">
                <a:effectLst/>
                <a:latin typeface="Aptos" panose="020B0004020202020204" pitchFamily="34" charset="0"/>
                <a:ea typeface="Aptos" panose="020B0004020202020204" pitchFamily="34" charset="0"/>
                <a:cs typeface="Times New Roman" panose="02020603050405020304" pitchFamily="18" charset="0"/>
              </a:rPr>
              <a:t>Inspiration</a:t>
            </a:r>
            <a:r>
              <a:rPr lang="en-US" sz="2000" kern="100">
                <a:effectLst/>
                <a:latin typeface="Aptos" panose="020B0004020202020204" pitchFamily="34" charset="0"/>
                <a:ea typeface="Aptos" panose="020B0004020202020204" pitchFamily="34" charset="0"/>
                <a:cs typeface="Times New Roman" panose="02020603050405020304" pitchFamily="18" charset="0"/>
              </a:rPr>
              <a:t> activities to build belonging and motivation</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--student conferences </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--acknowledge good contributions in discussion and other forms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--send a congratulations email when something is good</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--know that students who are on the periphery like stronger structure</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--offer more than one writing prompt; give choices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--emphasize it’s ok to seek help; it’s a normal thing to do; modeling</a:t>
            </a:r>
          </a:p>
          <a:p>
            <a:pPr marL="0" marR="0" indent="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--share personal narratives about struggles, growing up</a:t>
            </a:r>
          </a:p>
          <a:p>
            <a:pPr marL="0" marR="0" indent="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--index cards for self-intro of student </a:t>
            </a:r>
          </a:p>
          <a:p>
            <a:pPr marL="0" marR="0" indent="0">
              <a:lnSpc>
                <a:spcPct val="115000"/>
              </a:lnSpc>
              <a:spcAft>
                <a:spcPts val="800"/>
              </a:spcAft>
              <a:buNone/>
            </a:pP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1C866D-6B17-3558-3439-1CA210A255BC}"/>
              </a:ext>
            </a:extLst>
          </p:cNvPr>
          <p:cNvSpPr>
            <a:spLocks noGrp="1"/>
          </p:cNvSpPr>
          <p:nvPr>
            <p:ph type="sldNum" sz="quarter" idx="15"/>
          </p:nvPr>
        </p:nvSpPr>
        <p:spPr/>
        <p:txBody>
          <a:bodyPr/>
          <a:lstStyle/>
          <a:p>
            <a:pPr defTabSz="914377"/>
            <a:fld id="{18D65601-5AE2-46FC-B138-694DDD2B510D}" type="slidenum">
              <a:rPr lang="en-US">
                <a:solidFill>
                  <a:prstClr val="black"/>
                </a:solidFill>
                <a:latin typeface="Univers Light"/>
              </a:rPr>
              <a:pPr defTabSz="914377"/>
              <a:t>10</a:t>
            </a:fld>
            <a:endParaRPr lang="en-US">
              <a:solidFill>
                <a:prstClr val="black"/>
              </a:solidFill>
              <a:latin typeface="Univers Light"/>
            </a:endParaRPr>
          </a:p>
        </p:txBody>
      </p:sp>
    </p:spTree>
    <p:extLst>
      <p:ext uri="{BB962C8B-B14F-4D97-AF65-F5344CB8AC3E}">
        <p14:creationId xmlns:p14="http://schemas.microsoft.com/office/powerpoint/2010/main" val="2722607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4FED0-650A-4247-7FFC-09DA5FF1156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98A7EC3-ACDE-9E46-19CE-CB1640229A33}"/>
              </a:ext>
            </a:extLst>
          </p:cNvPr>
          <p:cNvSpPr>
            <a:spLocks noGrp="1"/>
          </p:cNvSpPr>
          <p:nvPr>
            <p:ph type="title"/>
          </p:nvPr>
        </p:nvSpPr>
        <p:spPr>
          <a:xfrm>
            <a:off x="1353827" y="3508311"/>
            <a:ext cx="9923770" cy="1438762"/>
          </a:xfrm>
        </p:spPr>
        <p:txBody>
          <a:bodyPr>
            <a:normAutofit fontScale="90000"/>
          </a:bodyPr>
          <a:lstStyle/>
          <a:p>
            <a:br>
              <a:rPr lang="en-US"/>
            </a:br>
            <a:r>
              <a:rPr lang="en-US"/>
              <a:t>Designing Transparent &amp; Significant Assignments</a:t>
            </a:r>
            <a:br>
              <a:rPr lang="en-US"/>
            </a:br>
            <a:endParaRPr lang="en-ZA"/>
          </a:p>
        </p:txBody>
      </p:sp>
      <p:pic>
        <p:nvPicPr>
          <p:cNvPr id="5" name="Picture Placeholder 84" descr="Two people standing facing a crowd of people sitting">
            <a:extLst>
              <a:ext uri="{FF2B5EF4-FFF2-40B4-BE49-F238E27FC236}">
                <a16:creationId xmlns:a16="http://schemas.microsoft.com/office/drawing/2014/main" id="{99B499B5-05FE-C931-F75B-0B60BD12131B}"/>
              </a:ext>
            </a:extLst>
          </p:cNvPr>
          <p:cNvPicPr>
            <a:picLocks noGrp="1" noChangeAspect="1"/>
          </p:cNvPicPr>
          <p:nvPr>
            <p:ph type="pic" sz="quarter" idx="13"/>
          </p:nvPr>
        </p:nvPicPr>
        <p:blipFill rotWithShape="1">
          <a:blip r:embed="rId3" cstate="print">
            <a:extLst>
              <a:ext uri="{28A0092B-C50C-407E-A947-70E740481C1C}">
                <a14:useLocalDpi xmlns:a14="http://schemas.microsoft.com/office/drawing/2010/main"/>
              </a:ext>
            </a:extLst>
          </a:blip>
          <a:srcRect t="35290" b="35290"/>
          <a:stretch/>
        </p:blipFill>
        <p:spPr>
          <a:xfrm>
            <a:off x="915602" y="0"/>
            <a:ext cx="10361995" cy="3429000"/>
          </a:xfrm>
        </p:spPr>
      </p:pic>
      <p:sp>
        <p:nvSpPr>
          <p:cNvPr id="8" name="Text Placeholder 7">
            <a:extLst>
              <a:ext uri="{FF2B5EF4-FFF2-40B4-BE49-F238E27FC236}">
                <a16:creationId xmlns:a16="http://schemas.microsoft.com/office/drawing/2014/main" id="{9AB03A47-7174-224A-9D3D-34FBCF156732}"/>
              </a:ext>
            </a:extLst>
          </p:cNvPr>
          <p:cNvSpPr>
            <a:spLocks noGrp="1"/>
          </p:cNvSpPr>
          <p:nvPr>
            <p:ph type="body" sz="quarter" idx="12"/>
          </p:nvPr>
        </p:nvSpPr>
        <p:spPr>
          <a:xfrm>
            <a:off x="1353828" y="5228488"/>
            <a:ext cx="9923770" cy="1368256"/>
          </a:xfrm>
        </p:spPr>
        <p:txBody>
          <a:bodyPr/>
          <a:lstStyle/>
          <a:p>
            <a:r>
              <a:rPr lang="en-US"/>
              <a:t>Clear assignments that engage students in course and disciplinary content.</a:t>
            </a:r>
          </a:p>
          <a:p>
            <a:pPr algn="ctr"/>
            <a:r>
              <a:rPr lang="en-US"/>
              <a:t>  </a:t>
            </a:r>
            <a:r>
              <a:rPr lang="en-US">
                <a:hlinkClick r:id="rId4"/>
              </a:rPr>
              <a:t>https://www.tilthighered.com/resources</a:t>
            </a:r>
            <a:r>
              <a:rPr lang="en-US"/>
              <a:t> </a:t>
            </a:r>
          </a:p>
        </p:txBody>
      </p:sp>
    </p:spTree>
    <p:extLst>
      <p:ext uri="{BB962C8B-B14F-4D97-AF65-F5344CB8AC3E}">
        <p14:creationId xmlns:p14="http://schemas.microsoft.com/office/powerpoint/2010/main" val="4064992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Content Placeholder 5" descr="A black background with white text&#10;&#10;Description automatically generated">
            <a:extLst>
              <a:ext uri="{FF2B5EF4-FFF2-40B4-BE49-F238E27FC236}">
                <a16:creationId xmlns:a16="http://schemas.microsoft.com/office/drawing/2014/main" id="{5BD1CBEC-060F-DE9D-3DFF-8DBE29196999}"/>
              </a:ext>
            </a:extLst>
          </p:cNvPr>
          <p:cNvPicPr>
            <a:picLocks noGrp="1" noChangeAspect="1"/>
          </p:cNvPicPr>
          <p:nvPr>
            <p:ph idx="1"/>
          </p:nvPr>
        </p:nvPicPr>
        <p:blipFill>
          <a:blip r:embed="rId3"/>
          <a:stretch>
            <a:fillRect/>
          </a:stretch>
        </p:blipFill>
        <p:spPr>
          <a:xfrm>
            <a:off x="3695289" y="1"/>
            <a:ext cx="5092700" cy="1231271"/>
          </a:xfrm>
        </p:spPr>
      </p:pic>
      <p:sp>
        <p:nvSpPr>
          <p:cNvPr id="4" name="Slide Number Placeholder 3"/>
          <p:cNvSpPr>
            <a:spLocks noGrp="1"/>
          </p:cNvSpPr>
          <p:nvPr>
            <p:ph type="sldNum" sz="quarter" idx="10"/>
          </p:nvPr>
        </p:nvSpPr>
        <p:spPr/>
        <p:txBody>
          <a:bodyPr/>
          <a:lstStyle/>
          <a:p>
            <a:pPr defTabSz="609585"/>
            <a:fld id="{64336152-522D-534E-A387-BE770A7CAF94}" type="slidenum">
              <a:rPr lang="en-US">
                <a:solidFill>
                  <a:prstClr val="black"/>
                </a:solidFill>
              </a:rPr>
              <a:pPr defTabSz="609585"/>
              <a:t>12</a:t>
            </a:fld>
            <a:endParaRPr lang="en-US">
              <a:solidFill>
                <a:prstClr val="black"/>
              </a:solidFill>
            </a:endParaRPr>
          </a:p>
        </p:txBody>
      </p:sp>
      <p:graphicFrame>
        <p:nvGraphicFramePr>
          <p:cNvPr id="10" name="Table 9">
            <a:extLst>
              <a:ext uri="{FF2B5EF4-FFF2-40B4-BE49-F238E27FC236}">
                <a16:creationId xmlns:a16="http://schemas.microsoft.com/office/drawing/2014/main" id="{01E93F71-CDEC-2A60-E357-31EACE726766}"/>
              </a:ext>
            </a:extLst>
          </p:cNvPr>
          <p:cNvGraphicFramePr>
            <a:graphicFrameLocks noGrp="1"/>
          </p:cNvGraphicFramePr>
          <p:nvPr>
            <p:extLst>
              <p:ext uri="{D42A27DB-BD31-4B8C-83A1-F6EECF244321}">
                <p14:modId xmlns:p14="http://schemas.microsoft.com/office/powerpoint/2010/main" val="238406292"/>
              </p:ext>
            </p:extLst>
          </p:nvPr>
        </p:nvGraphicFramePr>
        <p:xfrm>
          <a:off x="1195841" y="1390593"/>
          <a:ext cx="10091595" cy="5120640"/>
        </p:xfrm>
        <a:graphic>
          <a:graphicData uri="http://schemas.openxmlformats.org/drawingml/2006/table">
            <a:tbl>
              <a:tblPr firstRow="1" bandRow="1">
                <a:tableStyleId>{5C22544A-7EE6-4342-B048-85BDC9FD1C3A}</a:tableStyleId>
              </a:tblPr>
              <a:tblGrid>
                <a:gridCol w="3363865">
                  <a:extLst>
                    <a:ext uri="{9D8B030D-6E8A-4147-A177-3AD203B41FA5}">
                      <a16:colId xmlns:a16="http://schemas.microsoft.com/office/drawing/2014/main" val="3956168265"/>
                    </a:ext>
                  </a:extLst>
                </a:gridCol>
                <a:gridCol w="3363865">
                  <a:extLst>
                    <a:ext uri="{9D8B030D-6E8A-4147-A177-3AD203B41FA5}">
                      <a16:colId xmlns:a16="http://schemas.microsoft.com/office/drawing/2014/main" val="349297158"/>
                    </a:ext>
                  </a:extLst>
                </a:gridCol>
                <a:gridCol w="3363865">
                  <a:extLst>
                    <a:ext uri="{9D8B030D-6E8A-4147-A177-3AD203B41FA5}">
                      <a16:colId xmlns:a16="http://schemas.microsoft.com/office/drawing/2014/main" val="3215117236"/>
                    </a:ext>
                  </a:extLst>
                </a:gridCol>
              </a:tblGrid>
              <a:tr h="609600">
                <a:tc>
                  <a:txBody>
                    <a:bodyPr/>
                    <a:lstStyle/>
                    <a:p>
                      <a:r>
                        <a:rPr lang="en-US" sz="3200">
                          <a:solidFill>
                            <a:schemeClr val="tx1"/>
                          </a:solidFill>
                        </a:rPr>
                        <a:t>PURPOSE</a:t>
                      </a:r>
                    </a:p>
                  </a:txBody>
                  <a:tcPr marL="121920" marR="121920" marT="60960" marB="60960"/>
                </a:tc>
                <a:tc>
                  <a:txBody>
                    <a:bodyPr/>
                    <a:lstStyle/>
                    <a:p>
                      <a:r>
                        <a:rPr lang="en-US" sz="3200">
                          <a:solidFill>
                            <a:schemeClr val="tx1"/>
                          </a:solidFill>
                        </a:rPr>
                        <a:t>TASKS</a:t>
                      </a:r>
                    </a:p>
                  </a:txBody>
                  <a:tcPr marL="121920" marR="121920" marT="60960" marB="60960"/>
                </a:tc>
                <a:tc>
                  <a:txBody>
                    <a:bodyPr/>
                    <a:lstStyle/>
                    <a:p>
                      <a:r>
                        <a:rPr lang="en-US" sz="3200">
                          <a:solidFill>
                            <a:schemeClr val="tx1"/>
                          </a:solidFill>
                        </a:rPr>
                        <a:t>CRITERIA</a:t>
                      </a:r>
                    </a:p>
                  </a:txBody>
                  <a:tcPr marL="121920" marR="121920" marT="60960" marB="60960"/>
                </a:tc>
                <a:extLst>
                  <a:ext uri="{0D108BD9-81ED-4DB2-BD59-A6C34878D82A}">
                    <a16:rowId xmlns:a16="http://schemas.microsoft.com/office/drawing/2014/main" val="430764734"/>
                  </a:ext>
                </a:extLst>
              </a:tr>
              <a:tr h="4511040">
                <a:tc>
                  <a:txBody>
                    <a:bodyPr/>
                    <a:lstStyle/>
                    <a:p>
                      <a:pPr marL="285750" indent="-285750">
                        <a:buFont typeface="Arial" panose="020B0604020202020204" pitchFamily="34" charset="0"/>
                        <a:buChar char="•"/>
                      </a:pPr>
                      <a:r>
                        <a:rPr lang="en-US" sz="3200"/>
                        <a:t>Uncovers relevance to students</a:t>
                      </a:r>
                    </a:p>
                    <a:p>
                      <a:pPr marL="285750" indent="-285750">
                        <a:buFont typeface="Arial" panose="020B0604020202020204" pitchFamily="34" charset="0"/>
                        <a:buChar char="•"/>
                      </a:pPr>
                      <a:r>
                        <a:rPr lang="en-US" sz="3200"/>
                        <a:t>Connects to learning outcomes</a:t>
                      </a:r>
                    </a:p>
                    <a:p>
                      <a:endParaRPr lang="en-US" sz="3200"/>
                    </a:p>
                  </a:txBody>
                  <a:tcPr marL="121920" marR="121920" marT="60960" marB="60960"/>
                </a:tc>
                <a:tc>
                  <a:txBody>
                    <a:bodyPr/>
                    <a:lstStyle/>
                    <a:p>
                      <a:pPr marL="285750" indent="-285750">
                        <a:buFont typeface="Arial" panose="020B0604020202020204" pitchFamily="34" charset="0"/>
                        <a:buChar char="•"/>
                      </a:pPr>
                      <a:r>
                        <a:rPr lang="en-US" sz="3200"/>
                        <a:t>Students know </a:t>
                      </a:r>
                      <a:r>
                        <a:rPr lang="en-US" sz="3200" i="1"/>
                        <a:t>what</a:t>
                      </a:r>
                      <a:r>
                        <a:rPr lang="en-US" sz="3200"/>
                        <a:t> to do</a:t>
                      </a:r>
                    </a:p>
                    <a:p>
                      <a:pPr marL="285750" indent="-285750">
                        <a:buFont typeface="Arial" panose="020B0604020202020204" pitchFamily="34" charset="0"/>
                        <a:buChar char="•"/>
                      </a:pPr>
                      <a:r>
                        <a:rPr lang="en-US" sz="3200"/>
                        <a:t>Students know </a:t>
                      </a:r>
                      <a:r>
                        <a:rPr lang="en-US" sz="3200" i="1"/>
                        <a:t>how </a:t>
                      </a:r>
                      <a:r>
                        <a:rPr lang="en-US" sz="3200"/>
                        <a:t>to do it</a:t>
                      </a:r>
                    </a:p>
                    <a:p>
                      <a:endParaRPr lang="en-US" sz="3200"/>
                    </a:p>
                  </a:txBody>
                  <a:tcPr marL="121920" marR="121920" marT="60960" marB="60960"/>
                </a:tc>
                <a:tc>
                  <a:txBody>
                    <a:bodyPr/>
                    <a:lstStyle/>
                    <a:p>
                      <a:pPr marL="285750" indent="-285750">
                        <a:buFont typeface="Arial" panose="020B0604020202020204" pitchFamily="34" charset="0"/>
                        <a:buChar char="•"/>
                      </a:pPr>
                      <a:r>
                        <a:rPr lang="en-US" sz="3200"/>
                        <a:t>Identifies specific expectations and criteria</a:t>
                      </a:r>
                    </a:p>
                    <a:p>
                      <a:pPr marL="285750" indent="-285750">
                        <a:buFont typeface="Arial" panose="020B0604020202020204" pitchFamily="34" charset="0"/>
                        <a:buChar char="•"/>
                      </a:pPr>
                      <a:r>
                        <a:rPr lang="en-US" sz="3200"/>
                        <a:t>Provides examples &amp; standards for success</a:t>
                      </a:r>
                    </a:p>
                    <a:p>
                      <a:endParaRPr lang="en-US" sz="3200"/>
                    </a:p>
                  </a:txBody>
                  <a:tcPr marL="121920" marR="121920" marT="60960" marB="60960"/>
                </a:tc>
                <a:extLst>
                  <a:ext uri="{0D108BD9-81ED-4DB2-BD59-A6C34878D82A}">
                    <a16:rowId xmlns:a16="http://schemas.microsoft.com/office/drawing/2014/main" val="1344815659"/>
                  </a:ext>
                </a:extLst>
              </a:tr>
            </a:tbl>
          </a:graphicData>
        </a:graphic>
      </p:graphicFrame>
    </p:spTree>
    <p:extLst>
      <p:ext uri="{BB962C8B-B14F-4D97-AF65-F5344CB8AC3E}">
        <p14:creationId xmlns:p14="http://schemas.microsoft.com/office/powerpoint/2010/main" val="3020902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89C99CA4-7DEA-5A99-8536-291A6EA03C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477249-76FF-B04C-087C-E9BBAADE62C0}"/>
              </a:ext>
            </a:extLst>
          </p:cNvPr>
          <p:cNvSpPr>
            <a:spLocks noGrp="1"/>
          </p:cNvSpPr>
          <p:nvPr>
            <p:ph type="title"/>
          </p:nvPr>
        </p:nvSpPr>
        <p:spPr>
          <a:xfrm>
            <a:off x="1097281" y="418508"/>
            <a:ext cx="9984578" cy="644027"/>
          </a:xfrm>
        </p:spPr>
        <p:txBody>
          <a:bodyPr>
            <a:normAutofit/>
          </a:bodyPr>
          <a:lstStyle/>
          <a:p>
            <a:pPr algn="ctr"/>
            <a:r>
              <a:rPr lang="en-US"/>
              <a:t>MS Communities: </a:t>
            </a:r>
            <a:r>
              <a:rPr lang="en-US" err="1"/>
              <a:t>TiLT</a:t>
            </a:r>
            <a:r>
              <a:rPr lang="en-US"/>
              <a:t>-ed Assignments</a:t>
            </a:r>
            <a:endParaRPr lang="en-ZA"/>
          </a:p>
        </p:txBody>
      </p:sp>
      <p:sp>
        <p:nvSpPr>
          <p:cNvPr id="3" name="Content Placeholder 2">
            <a:extLst>
              <a:ext uri="{FF2B5EF4-FFF2-40B4-BE49-F238E27FC236}">
                <a16:creationId xmlns:a16="http://schemas.microsoft.com/office/drawing/2014/main" id="{178C5673-D179-23EC-4AA2-CB446028A8B2}"/>
              </a:ext>
            </a:extLst>
          </p:cNvPr>
          <p:cNvSpPr>
            <a:spLocks noGrp="1"/>
          </p:cNvSpPr>
          <p:nvPr>
            <p:ph sz="quarter" idx="12"/>
          </p:nvPr>
        </p:nvSpPr>
        <p:spPr>
          <a:xfrm>
            <a:off x="1097281" y="1218558"/>
            <a:ext cx="8836104" cy="5220933"/>
          </a:xfrm>
        </p:spPr>
        <p:txBody>
          <a:bodyPr>
            <a:normAutofit/>
          </a:bodyPr>
          <a:lstStyle/>
          <a:p>
            <a:pPr marL="0" marR="0" lvl="0" indent="0" algn="l" defTabSz="914377"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2800" b="1"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Goldsberry, Georgia College. </a:t>
            </a:r>
            <a:r>
              <a:rPr kumimoji="0" lang="en-US" sz="28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Created a </a:t>
            </a:r>
            <a:r>
              <a:rPr kumimoji="0" lang="en-US" sz="2800" b="0" i="0" u="none" strike="noStrike" kern="100" cap="none" spc="0" normalizeH="0" baseline="0" noProof="0" err="1">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TiLT</a:t>
            </a:r>
            <a:r>
              <a:rPr kumimoji="0" lang="en-US" sz="28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rubric for members to use in revising existing assignments or creating new ones.</a:t>
            </a:r>
          </a:p>
          <a:p>
            <a:pPr marL="0" marR="0" lvl="0" indent="0" algn="l" defTabSz="914377"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2800" b="1"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Akella, Albany State. </a:t>
            </a:r>
            <a:r>
              <a:rPr kumimoji="0" lang="en-US" sz="28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Focused on clarity of tasks in two assignments by writing detailed individual paragraphs describing specific tasks and seeking student feedback on them.</a:t>
            </a:r>
          </a:p>
          <a:p>
            <a:pPr marL="0" marR="0" lvl="0" indent="0" algn="l" defTabSz="914377"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2800" b="1"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Brown, Georgia Gwinnett College.  </a:t>
            </a:r>
            <a:r>
              <a:rPr kumimoji="0" lang="en-US" sz="28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The community produced pre- &amp; post-</a:t>
            </a:r>
            <a:r>
              <a:rPr kumimoji="0" lang="en-US" sz="2800" b="0" i="0" u="none" strike="noStrike" kern="100" cap="none" spc="0" normalizeH="0" baseline="0" noProof="0" err="1">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TiLTed</a:t>
            </a:r>
            <a:r>
              <a:rPr kumimoji="0" lang="en-US" sz="28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assignments, specifically for an interview with an area expert. </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A23B50-4B22-0B04-EF27-B44E47B7AA24}"/>
              </a:ext>
            </a:extLst>
          </p:cNvPr>
          <p:cNvSpPr>
            <a:spLocks noGrp="1"/>
          </p:cNvSpPr>
          <p:nvPr>
            <p:ph type="sldNum" sz="quarter" idx="15"/>
          </p:nvPr>
        </p:nvSpPr>
        <p:spPr/>
        <p:txBody>
          <a:bodyPr/>
          <a:lstStyle/>
          <a:p>
            <a:pPr defTabSz="914377"/>
            <a:fld id="{18D65601-5AE2-46FC-B138-694DDD2B510D}" type="slidenum">
              <a:rPr lang="en-US">
                <a:solidFill>
                  <a:prstClr val="black"/>
                </a:solidFill>
                <a:latin typeface="Univers Light"/>
              </a:rPr>
              <a:pPr defTabSz="914377"/>
              <a:t>13</a:t>
            </a:fld>
            <a:endParaRPr lang="en-US">
              <a:solidFill>
                <a:prstClr val="black"/>
              </a:solidFill>
              <a:latin typeface="Univers Light"/>
            </a:endParaRPr>
          </a:p>
        </p:txBody>
      </p:sp>
    </p:spTree>
    <p:extLst>
      <p:ext uri="{BB962C8B-B14F-4D97-AF65-F5344CB8AC3E}">
        <p14:creationId xmlns:p14="http://schemas.microsoft.com/office/powerpoint/2010/main" val="391002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431B267E-609F-0909-FE12-074A4AB3D8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ECA706-5ACB-58D8-B5F8-BBE25197B45E}"/>
              </a:ext>
            </a:extLst>
          </p:cNvPr>
          <p:cNvSpPr>
            <a:spLocks noGrp="1"/>
          </p:cNvSpPr>
          <p:nvPr>
            <p:ph type="title"/>
          </p:nvPr>
        </p:nvSpPr>
        <p:spPr>
          <a:xfrm>
            <a:off x="1468815" y="418509"/>
            <a:ext cx="9613043" cy="508084"/>
          </a:xfrm>
        </p:spPr>
        <p:txBody>
          <a:bodyPr>
            <a:normAutofit fontScale="90000"/>
          </a:bodyPr>
          <a:lstStyle/>
          <a:p>
            <a:pPr algn="ctr"/>
            <a:r>
              <a:rPr lang="en-US"/>
              <a:t>To Create Significant Learning Experiences</a:t>
            </a:r>
            <a:endParaRPr lang="en-ZA"/>
          </a:p>
        </p:txBody>
      </p:sp>
      <p:sp>
        <p:nvSpPr>
          <p:cNvPr id="3" name="Content Placeholder 2">
            <a:extLst>
              <a:ext uri="{FF2B5EF4-FFF2-40B4-BE49-F238E27FC236}">
                <a16:creationId xmlns:a16="http://schemas.microsoft.com/office/drawing/2014/main" id="{9F27867B-A506-70FE-539B-5EA17FC6F972}"/>
              </a:ext>
            </a:extLst>
          </p:cNvPr>
          <p:cNvSpPr>
            <a:spLocks noGrp="1"/>
          </p:cNvSpPr>
          <p:nvPr>
            <p:ph sz="quarter" idx="12"/>
          </p:nvPr>
        </p:nvSpPr>
        <p:spPr>
          <a:xfrm>
            <a:off x="1178560" y="1048624"/>
            <a:ext cx="9440931" cy="5220933"/>
          </a:xfrm>
        </p:spPr>
        <p:txBody>
          <a:bodyPr>
            <a:normAutofit/>
          </a:bodyPr>
          <a:lstStyle/>
          <a:p>
            <a:pPr marL="0" indent="0">
              <a:lnSpc>
                <a:spcPct val="107000"/>
              </a:lnSpc>
              <a:spcAft>
                <a:spcPts val="800"/>
              </a:spcAft>
              <a:buNone/>
            </a:pPr>
            <a:r>
              <a:rPr lang="en-US" kern="100">
                <a:latin typeface="Arial" panose="020B0604020202020204" pitchFamily="34" charset="0"/>
                <a:ea typeface="Aptos" panose="020B0004020202020204" pitchFamily="34" charset="0"/>
                <a:cs typeface="Arial" panose="020B0604020202020204" pitchFamily="34" charset="0"/>
              </a:rPr>
              <a:t>♥ </a:t>
            </a:r>
            <a:r>
              <a:rPr lang="en-US" b="1" kern="100" err="1">
                <a:latin typeface="Aptos" panose="020B0004020202020204" pitchFamily="34" charset="0"/>
                <a:ea typeface="Aptos" panose="020B0004020202020204" pitchFamily="34" charset="0"/>
                <a:cs typeface="Times New Roman" panose="02020603050405020304" pitchFamily="18" charset="0"/>
              </a:rPr>
              <a:t>TiLT-ing</a:t>
            </a:r>
            <a:r>
              <a:rPr lang="en-US" b="1" kern="100">
                <a:latin typeface="Aptos" panose="020B0004020202020204" pitchFamily="34" charset="0"/>
                <a:ea typeface="Aptos" panose="020B0004020202020204" pitchFamily="34" charset="0"/>
                <a:cs typeface="Times New Roman" panose="02020603050405020304" pitchFamily="18" charset="0"/>
              </a:rPr>
              <a:t> assignments communicates the WHY, the WHAT, and the HOW of assignments. </a:t>
            </a:r>
          </a:p>
          <a:p>
            <a:pPr marL="0" indent="0">
              <a:lnSpc>
                <a:spcPct val="107000"/>
              </a:lnSpc>
              <a:spcAft>
                <a:spcPts val="800"/>
              </a:spcAft>
              <a:buNone/>
            </a:pPr>
            <a:endParaRPr lang="en-US" b="1"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b="1" kern="100">
                <a:latin typeface="Aptos" panose="020B0004020202020204" pitchFamily="34" charset="0"/>
                <a:ea typeface="Aptos" panose="020B0004020202020204" pitchFamily="34" charset="0"/>
                <a:cs typeface="Times New Roman" panose="02020603050405020304" pitchFamily="18" charset="0"/>
              </a:rPr>
              <a:t>And also, experiment with some of the following in your assignments:</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 Use disciplinary conventions, methods, and content; get them doing the discipline.</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 Including dimension of learning how to learn</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 Provide multiple opportunities to try, fail, feedback, try again.</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 Have some application, as in to the ‘real world’ </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 Include impact on human being and oneself</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 Offer multiple choices of  research and writing topics. Include personal, creative.</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b="1" kern="100">
                <a:latin typeface="Aptos" panose="020B0004020202020204" pitchFamily="34" charset="0"/>
                <a:ea typeface="Aptos" panose="020B0004020202020204" pitchFamily="34" charset="0"/>
                <a:cs typeface="Times New Roman" panose="02020603050405020304" pitchFamily="18" charset="0"/>
              </a:rPr>
              <a:t> </a:t>
            </a: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DD6AB9D-A2A6-D273-5943-E2AC9DD51313}"/>
              </a:ext>
            </a:extLst>
          </p:cNvPr>
          <p:cNvSpPr>
            <a:spLocks noGrp="1"/>
          </p:cNvSpPr>
          <p:nvPr>
            <p:ph type="sldNum" sz="quarter" idx="15"/>
          </p:nvPr>
        </p:nvSpPr>
        <p:spPr/>
        <p:txBody>
          <a:bodyPr/>
          <a:lstStyle/>
          <a:p>
            <a:pPr defTabSz="914377"/>
            <a:fld id="{18D65601-5AE2-46FC-B138-694DDD2B510D}" type="slidenum">
              <a:rPr lang="en-US">
                <a:solidFill>
                  <a:prstClr val="black"/>
                </a:solidFill>
                <a:latin typeface="Univers Light"/>
              </a:rPr>
              <a:pPr defTabSz="914377"/>
              <a:t>14</a:t>
            </a:fld>
            <a:endParaRPr lang="en-US">
              <a:solidFill>
                <a:prstClr val="black"/>
              </a:solidFill>
              <a:latin typeface="Univers Light"/>
            </a:endParaRPr>
          </a:p>
        </p:txBody>
      </p:sp>
    </p:spTree>
    <p:extLst>
      <p:ext uri="{BB962C8B-B14F-4D97-AF65-F5344CB8AC3E}">
        <p14:creationId xmlns:p14="http://schemas.microsoft.com/office/powerpoint/2010/main" val="3638169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D2D95-9BF0-CCE3-7D9B-7CD16BC49E3F}"/>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C7A1AC1E-0563-3A4E-F600-336EB7BFB355}"/>
              </a:ext>
            </a:extLst>
          </p:cNvPr>
          <p:cNvSpPr>
            <a:spLocks noGrp="1"/>
          </p:cNvSpPr>
          <p:nvPr>
            <p:ph type="title"/>
          </p:nvPr>
        </p:nvSpPr>
        <p:spPr>
          <a:xfrm>
            <a:off x="1132609" y="3508311"/>
            <a:ext cx="10144988" cy="1438762"/>
          </a:xfrm>
        </p:spPr>
        <p:txBody>
          <a:bodyPr/>
          <a:lstStyle/>
          <a:p>
            <a:pPr algn="ctr"/>
            <a:r>
              <a:rPr lang="en-US"/>
              <a:t>Students Applying Course Content Experientially</a:t>
            </a:r>
            <a:endParaRPr lang="en-ZA"/>
          </a:p>
        </p:txBody>
      </p:sp>
      <p:pic>
        <p:nvPicPr>
          <p:cNvPr id="5" name="Picture Placeholder 84" descr="Two people standing facing a crowd of people sitting">
            <a:extLst>
              <a:ext uri="{FF2B5EF4-FFF2-40B4-BE49-F238E27FC236}">
                <a16:creationId xmlns:a16="http://schemas.microsoft.com/office/drawing/2014/main" id="{B2BAAF72-8E2B-4D32-B67C-F7D2EE30B2F7}"/>
              </a:ext>
            </a:extLst>
          </p:cNvPr>
          <p:cNvPicPr>
            <a:picLocks noGrp="1" noChangeAspect="1"/>
          </p:cNvPicPr>
          <p:nvPr>
            <p:ph type="pic" sz="quarter" idx="13"/>
          </p:nvPr>
        </p:nvPicPr>
        <p:blipFill rotWithShape="1">
          <a:blip r:embed="rId3" cstate="print">
            <a:extLst>
              <a:ext uri="{28A0092B-C50C-407E-A947-70E740481C1C}">
                <a14:useLocalDpi xmlns:a14="http://schemas.microsoft.com/office/drawing/2010/main"/>
              </a:ext>
            </a:extLst>
          </a:blip>
          <a:srcRect t="35290" b="35290"/>
          <a:stretch/>
        </p:blipFill>
        <p:spPr>
          <a:xfrm>
            <a:off x="915602" y="0"/>
            <a:ext cx="10361995" cy="3429000"/>
          </a:xfrm>
        </p:spPr>
      </p:pic>
      <p:sp>
        <p:nvSpPr>
          <p:cNvPr id="8" name="Text Placeholder 7">
            <a:extLst>
              <a:ext uri="{FF2B5EF4-FFF2-40B4-BE49-F238E27FC236}">
                <a16:creationId xmlns:a16="http://schemas.microsoft.com/office/drawing/2014/main" id="{5CDE5E80-0401-7157-C256-9F467128D351}"/>
              </a:ext>
            </a:extLst>
          </p:cNvPr>
          <p:cNvSpPr>
            <a:spLocks noGrp="1"/>
          </p:cNvSpPr>
          <p:nvPr>
            <p:ph type="body" sz="quarter" idx="12"/>
          </p:nvPr>
        </p:nvSpPr>
        <p:spPr>
          <a:xfrm>
            <a:off x="1353828" y="5228488"/>
            <a:ext cx="9923770" cy="1368256"/>
          </a:xfrm>
        </p:spPr>
        <p:txBody>
          <a:bodyPr/>
          <a:lstStyle/>
          <a:p>
            <a:r>
              <a:rPr lang="en-US"/>
              <a:t> </a:t>
            </a:r>
          </a:p>
        </p:txBody>
      </p:sp>
    </p:spTree>
    <p:extLst>
      <p:ext uri="{BB962C8B-B14F-4D97-AF65-F5344CB8AC3E}">
        <p14:creationId xmlns:p14="http://schemas.microsoft.com/office/powerpoint/2010/main" val="288855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D1720852-1DA7-EE03-E862-531E38E6F7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49A94F-F7F0-C634-4574-D3966ABCC42B}"/>
              </a:ext>
            </a:extLst>
          </p:cNvPr>
          <p:cNvSpPr>
            <a:spLocks noGrp="1"/>
          </p:cNvSpPr>
          <p:nvPr>
            <p:ph type="title"/>
          </p:nvPr>
        </p:nvSpPr>
        <p:spPr>
          <a:xfrm>
            <a:off x="1468815" y="418509"/>
            <a:ext cx="9613043" cy="508084"/>
          </a:xfrm>
        </p:spPr>
        <p:txBody>
          <a:bodyPr>
            <a:normAutofit fontScale="90000"/>
          </a:bodyPr>
          <a:lstStyle/>
          <a:p>
            <a:pPr algn="ctr"/>
            <a:r>
              <a:rPr lang="en-US"/>
              <a:t>Experiential Learning: HIPS and HIPS-like</a:t>
            </a:r>
            <a:endParaRPr lang="en-ZA"/>
          </a:p>
        </p:txBody>
      </p:sp>
      <p:sp>
        <p:nvSpPr>
          <p:cNvPr id="3" name="Content Placeholder 2">
            <a:extLst>
              <a:ext uri="{FF2B5EF4-FFF2-40B4-BE49-F238E27FC236}">
                <a16:creationId xmlns:a16="http://schemas.microsoft.com/office/drawing/2014/main" id="{BEA3CF9A-7D82-FAB0-CDB9-12AF640F12A6}"/>
              </a:ext>
            </a:extLst>
          </p:cNvPr>
          <p:cNvSpPr>
            <a:spLocks noGrp="1"/>
          </p:cNvSpPr>
          <p:nvPr>
            <p:ph sz="quarter" idx="12"/>
          </p:nvPr>
        </p:nvSpPr>
        <p:spPr>
          <a:xfrm>
            <a:off x="2067226" y="1048624"/>
            <a:ext cx="9014631" cy="5220933"/>
          </a:xfrm>
        </p:spPr>
        <p:txBody>
          <a:bodyPr>
            <a:normAutofit/>
          </a:bodyPr>
          <a:lstStyle/>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Whether doing Small Teaching  or </a:t>
            </a:r>
            <a:r>
              <a:rPr lang="en-US" kern="100" err="1">
                <a:latin typeface="Aptos" panose="020B0004020202020204" pitchFamily="34" charset="0"/>
                <a:ea typeface="Aptos" panose="020B0004020202020204" pitchFamily="34" charset="0"/>
                <a:cs typeface="Times New Roman" panose="02020603050405020304" pitchFamily="18" charset="0"/>
              </a:rPr>
              <a:t>TiLT</a:t>
            </a:r>
            <a:r>
              <a:rPr lang="en-US" kern="100">
                <a:latin typeface="Aptos" panose="020B0004020202020204" pitchFamily="34" charset="0"/>
                <a:ea typeface="Aptos" panose="020B0004020202020204" pitchFamily="34" charset="0"/>
                <a:cs typeface="Times New Roman" panose="02020603050405020304" pitchFamily="18" charset="0"/>
              </a:rPr>
              <a:t>, the experiential learning project added to each of your courses is the place to go as the course move toward a Super Course. </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--a collaborative learning project</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--a writing intensive component to a ‘content heavy’ course</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--a semester research project</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--a campus-based or place-based project</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--a service-learning project students tutoring other students</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D7527A7-0230-95EA-6A68-209F793F731C}"/>
              </a:ext>
            </a:extLst>
          </p:cNvPr>
          <p:cNvSpPr>
            <a:spLocks noGrp="1"/>
          </p:cNvSpPr>
          <p:nvPr>
            <p:ph type="sldNum" sz="quarter" idx="15"/>
          </p:nvPr>
        </p:nvSpPr>
        <p:spPr/>
        <p:txBody>
          <a:bodyPr/>
          <a:lstStyle/>
          <a:p>
            <a:pPr defTabSz="914377"/>
            <a:fld id="{18D65601-5AE2-46FC-B138-694DDD2B510D}" type="slidenum">
              <a:rPr lang="en-US">
                <a:solidFill>
                  <a:prstClr val="black"/>
                </a:solidFill>
                <a:latin typeface="Univers Light"/>
              </a:rPr>
              <a:pPr defTabSz="914377"/>
              <a:t>16</a:t>
            </a:fld>
            <a:endParaRPr lang="en-US">
              <a:solidFill>
                <a:prstClr val="black"/>
              </a:solidFill>
              <a:latin typeface="Univers Light"/>
            </a:endParaRPr>
          </a:p>
        </p:txBody>
      </p:sp>
    </p:spTree>
    <p:extLst>
      <p:ext uri="{BB962C8B-B14F-4D97-AF65-F5344CB8AC3E}">
        <p14:creationId xmlns:p14="http://schemas.microsoft.com/office/powerpoint/2010/main" val="3767007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CC08D711-7060-96F7-1DD2-A3017EC0A2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9524D0-9B36-98BA-19EA-5A44A834B7BE}"/>
              </a:ext>
            </a:extLst>
          </p:cNvPr>
          <p:cNvSpPr>
            <a:spLocks noGrp="1"/>
          </p:cNvSpPr>
          <p:nvPr>
            <p:ph type="title"/>
          </p:nvPr>
        </p:nvSpPr>
        <p:spPr>
          <a:xfrm>
            <a:off x="1468815" y="418509"/>
            <a:ext cx="9613043" cy="508084"/>
          </a:xfrm>
        </p:spPr>
        <p:txBody>
          <a:bodyPr>
            <a:normAutofit fontScale="90000"/>
          </a:bodyPr>
          <a:lstStyle/>
          <a:p>
            <a:pPr algn="ctr"/>
            <a:r>
              <a:rPr lang="en-US"/>
              <a:t>Experiential Learning: HIPS and HIPS-like</a:t>
            </a:r>
            <a:endParaRPr lang="en-ZA"/>
          </a:p>
        </p:txBody>
      </p:sp>
      <p:sp>
        <p:nvSpPr>
          <p:cNvPr id="3" name="Content Placeholder 2">
            <a:extLst>
              <a:ext uri="{FF2B5EF4-FFF2-40B4-BE49-F238E27FC236}">
                <a16:creationId xmlns:a16="http://schemas.microsoft.com/office/drawing/2014/main" id="{FDA4C882-86F4-2CAB-8B09-A618991457D4}"/>
              </a:ext>
            </a:extLst>
          </p:cNvPr>
          <p:cNvSpPr>
            <a:spLocks noGrp="1"/>
          </p:cNvSpPr>
          <p:nvPr>
            <p:ph sz="quarter" idx="12"/>
          </p:nvPr>
        </p:nvSpPr>
        <p:spPr>
          <a:xfrm>
            <a:off x="2067227" y="1048624"/>
            <a:ext cx="8552264" cy="5220933"/>
          </a:xfrm>
        </p:spPr>
        <p:txBody>
          <a:bodyPr>
            <a:normAutofit/>
          </a:bodyPr>
          <a:lstStyle/>
          <a:p>
            <a:pPr marL="0" indent="0">
              <a:lnSpc>
                <a:spcPct val="107000"/>
              </a:lnSpc>
              <a:spcAft>
                <a:spcPts val="800"/>
              </a:spcAft>
              <a:buNone/>
            </a:pPr>
            <a:r>
              <a:rPr lang="en-US" kern="100">
                <a:latin typeface="Arial" panose="020B0604020202020204" pitchFamily="34" charset="0"/>
                <a:ea typeface="Aptos" panose="020B0004020202020204" pitchFamily="34" charset="0"/>
                <a:cs typeface="Arial" panose="020B0604020202020204" pitchFamily="34" charset="0"/>
              </a:rPr>
              <a:t>♦</a:t>
            </a:r>
            <a:r>
              <a:rPr lang="en-US" kern="100">
                <a:latin typeface="Aptos" panose="020B0004020202020204" pitchFamily="34" charset="0"/>
                <a:ea typeface="Aptos" panose="020B0004020202020204" pitchFamily="34" charset="0"/>
                <a:cs typeface="Times New Roman" panose="02020603050405020304" pitchFamily="18" charset="0"/>
              </a:rPr>
              <a:t>Adding to my courses a way for students to practice writing &amp; research</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--In Literary Criticism, a collaborative learning project, a panel to present four distinct ways of interpreting a recently published short story </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--In a second-year Readings survey course, add a number of topic-driven writing assignments that culminate in a research panel (Writing Intensive)</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--In a Classics course on War in Ancient Greece, students interview today’s military veterans to produce research paper on Experiences at War </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 </a:t>
            </a:r>
            <a:r>
              <a:rPr lang="en-US" kern="100">
                <a:latin typeface="Arial" panose="020B0604020202020204" pitchFamily="34" charset="0"/>
                <a:ea typeface="Aptos" panose="020B0004020202020204" pitchFamily="34" charset="0"/>
                <a:cs typeface="Arial" panose="020B0604020202020204" pitchFamily="34" charset="0"/>
              </a:rPr>
              <a:t>♦</a:t>
            </a:r>
            <a:r>
              <a:rPr lang="en-US" kern="100">
                <a:latin typeface="Aptos" panose="020B0004020202020204" pitchFamily="34" charset="0"/>
                <a:ea typeface="Aptos" panose="020B0004020202020204" pitchFamily="34" charset="0"/>
                <a:cs typeface="Times New Roman" panose="02020603050405020304" pitchFamily="18" charset="0"/>
              </a:rPr>
              <a:t>What can one/all of your courses look like with Experiential project?</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--what a study-away course unit can look like </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--what a course, disciplinary Game can look like (collaborative project)</a:t>
            </a: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--what a campus-based, place-based project can look like (collaborative)</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F2F7256-12CD-98E9-FD7E-2865E5783930}"/>
              </a:ext>
            </a:extLst>
          </p:cNvPr>
          <p:cNvSpPr>
            <a:spLocks noGrp="1"/>
          </p:cNvSpPr>
          <p:nvPr>
            <p:ph type="sldNum" sz="quarter" idx="15"/>
          </p:nvPr>
        </p:nvSpPr>
        <p:spPr/>
        <p:txBody>
          <a:bodyPr/>
          <a:lstStyle/>
          <a:p>
            <a:pPr defTabSz="914377"/>
            <a:fld id="{18D65601-5AE2-46FC-B138-694DDD2B510D}" type="slidenum">
              <a:rPr lang="en-US">
                <a:solidFill>
                  <a:prstClr val="black"/>
                </a:solidFill>
                <a:latin typeface="Univers Light"/>
              </a:rPr>
              <a:pPr defTabSz="914377"/>
              <a:t>17</a:t>
            </a:fld>
            <a:endParaRPr lang="en-US">
              <a:solidFill>
                <a:prstClr val="black"/>
              </a:solidFill>
              <a:latin typeface="Univers Light"/>
            </a:endParaRPr>
          </a:p>
        </p:txBody>
      </p:sp>
    </p:spTree>
    <p:extLst>
      <p:ext uri="{BB962C8B-B14F-4D97-AF65-F5344CB8AC3E}">
        <p14:creationId xmlns:p14="http://schemas.microsoft.com/office/powerpoint/2010/main" val="1239466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38CF1962-8C79-9766-8F4A-4E784E7C86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FBAA74-88A4-E82F-B6B0-CACEABFB5053}"/>
              </a:ext>
            </a:extLst>
          </p:cNvPr>
          <p:cNvSpPr>
            <a:spLocks noGrp="1"/>
          </p:cNvSpPr>
          <p:nvPr>
            <p:ph type="title"/>
          </p:nvPr>
        </p:nvSpPr>
        <p:spPr>
          <a:xfrm>
            <a:off x="1468815" y="418509"/>
            <a:ext cx="9613043" cy="508084"/>
          </a:xfrm>
        </p:spPr>
        <p:txBody>
          <a:bodyPr>
            <a:normAutofit fontScale="90000"/>
          </a:bodyPr>
          <a:lstStyle/>
          <a:p>
            <a:pPr algn="ctr"/>
            <a:r>
              <a:rPr lang="en-US"/>
              <a:t>Integrating the 8 Key Elements </a:t>
            </a:r>
            <a:endParaRPr lang="en-ZA"/>
          </a:p>
        </p:txBody>
      </p:sp>
      <p:sp>
        <p:nvSpPr>
          <p:cNvPr id="3" name="Content Placeholder 2">
            <a:extLst>
              <a:ext uri="{FF2B5EF4-FFF2-40B4-BE49-F238E27FC236}">
                <a16:creationId xmlns:a16="http://schemas.microsoft.com/office/drawing/2014/main" id="{05633BD3-C013-EE30-7E0C-27703D2083E6}"/>
              </a:ext>
            </a:extLst>
          </p:cNvPr>
          <p:cNvSpPr>
            <a:spLocks noGrp="1"/>
          </p:cNvSpPr>
          <p:nvPr>
            <p:ph sz="quarter" idx="12"/>
          </p:nvPr>
        </p:nvSpPr>
        <p:spPr>
          <a:xfrm>
            <a:off x="2067227" y="1048624"/>
            <a:ext cx="8552264" cy="5220933"/>
          </a:xfrm>
        </p:spPr>
        <p:txBody>
          <a:bodyPr>
            <a:normAutofit/>
          </a:bodyPr>
          <a:lstStyle/>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1B9D662-8660-4B24-1E5C-0965A94B1148}"/>
              </a:ext>
            </a:extLst>
          </p:cNvPr>
          <p:cNvSpPr>
            <a:spLocks noGrp="1"/>
          </p:cNvSpPr>
          <p:nvPr>
            <p:ph type="sldNum" sz="quarter" idx="15"/>
          </p:nvPr>
        </p:nvSpPr>
        <p:spPr/>
        <p:txBody>
          <a:bodyPr/>
          <a:lstStyle/>
          <a:p>
            <a:pPr defTabSz="914377"/>
            <a:fld id="{18D65601-5AE2-46FC-B138-694DDD2B510D}" type="slidenum">
              <a:rPr lang="en-US">
                <a:solidFill>
                  <a:prstClr val="black"/>
                </a:solidFill>
                <a:latin typeface="Univers Light"/>
              </a:rPr>
              <a:pPr defTabSz="914377"/>
              <a:t>18</a:t>
            </a:fld>
            <a:endParaRPr lang="en-US">
              <a:solidFill>
                <a:prstClr val="black"/>
              </a:solidFill>
              <a:latin typeface="Univers Light"/>
            </a:endParaRPr>
          </a:p>
        </p:txBody>
      </p:sp>
      <p:graphicFrame>
        <p:nvGraphicFramePr>
          <p:cNvPr id="7" name="Table 6">
            <a:extLst>
              <a:ext uri="{FF2B5EF4-FFF2-40B4-BE49-F238E27FC236}">
                <a16:creationId xmlns:a16="http://schemas.microsoft.com/office/drawing/2014/main" id="{7CEB0746-6D09-29C3-12DA-43FA93207D30}"/>
              </a:ext>
            </a:extLst>
          </p:cNvPr>
          <p:cNvGraphicFramePr>
            <a:graphicFrameLocks noGrp="1"/>
          </p:cNvGraphicFramePr>
          <p:nvPr>
            <p:extLst>
              <p:ext uri="{D42A27DB-BD31-4B8C-83A1-F6EECF244321}">
                <p14:modId xmlns:p14="http://schemas.microsoft.com/office/powerpoint/2010/main" val="194551232"/>
              </p:ext>
            </p:extLst>
          </p:nvPr>
        </p:nvGraphicFramePr>
        <p:xfrm>
          <a:off x="2151529" y="926593"/>
          <a:ext cx="8552264" cy="5045956"/>
        </p:xfrm>
        <a:graphic>
          <a:graphicData uri="http://schemas.openxmlformats.org/drawingml/2006/table">
            <a:tbl>
              <a:tblPr firstRow="1" firstCol="1" bandRow="1">
                <a:tableStyleId>{0E3FDE45-AF77-4B5C-9715-49D594BDF05E}</a:tableStyleId>
              </a:tblPr>
              <a:tblGrid>
                <a:gridCol w="8552264">
                  <a:extLst>
                    <a:ext uri="{9D8B030D-6E8A-4147-A177-3AD203B41FA5}">
                      <a16:colId xmlns:a16="http://schemas.microsoft.com/office/drawing/2014/main" val="1096215599"/>
                    </a:ext>
                  </a:extLst>
                </a:gridCol>
              </a:tblGrid>
              <a:tr h="547365">
                <a:tc>
                  <a:txBody>
                    <a:bodyPr/>
                    <a:lstStyle/>
                    <a:p>
                      <a:pPr marL="0" marR="0">
                        <a:lnSpc>
                          <a:spcPct val="115000"/>
                        </a:lnSpc>
                        <a:spcAft>
                          <a:spcPts val="800"/>
                        </a:spcAft>
                        <a:buNone/>
                      </a:pPr>
                      <a:endParaRPr lang="en-US"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1600028"/>
                  </a:ext>
                </a:extLst>
              </a:tr>
              <a:tr h="541816">
                <a:tc>
                  <a:txBody>
                    <a:bodyPr/>
                    <a:lstStyle/>
                    <a:p>
                      <a:pPr marL="0" marR="0">
                        <a:lnSpc>
                          <a:spcPct val="115000"/>
                        </a:lnSpc>
                        <a:spcAft>
                          <a:spcPts val="800"/>
                        </a:spcAft>
                        <a:buNone/>
                      </a:pPr>
                      <a:r>
                        <a:rPr lang="en-US" sz="2400" kern="100">
                          <a:effectLst/>
                        </a:rPr>
                        <a:t>Performance expectations set appropriately high</a:t>
                      </a:r>
                      <a:endParaRPr lang="en-US"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2657892"/>
                  </a:ext>
                </a:extLst>
              </a:tr>
              <a:tr h="541816">
                <a:tc>
                  <a:txBody>
                    <a:bodyPr/>
                    <a:lstStyle/>
                    <a:p>
                      <a:pPr marL="0" marR="0">
                        <a:lnSpc>
                          <a:spcPct val="115000"/>
                        </a:lnSpc>
                        <a:spcAft>
                          <a:spcPts val="800"/>
                        </a:spcAft>
                        <a:buNone/>
                      </a:pPr>
                      <a:r>
                        <a:rPr lang="en-US" sz="2400" kern="100">
                          <a:effectLst/>
                        </a:rPr>
                        <a:t>Significant time and effort over extended period </a:t>
                      </a:r>
                      <a:endParaRPr lang="en-US"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5041171"/>
                  </a:ext>
                </a:extLst>
              </a:tr>
              <a:tr h="541816">
                <a:tc>
                  <a:txBody>
                    <a:bodyPr/>
                    <a:lstStyle/>
                    <a:p>
                      <a:pPr marL="0" marR="0">
                        <a:lnSpc>
                          <a:spcPct val="115000"/>
                        </a:lnSpc>
                        <a:spcAft>
                          <a:spcPts val="800"/>
                        </a:spcAft>
                        <a:buNone/>
                      </a:pPr>
                      <a:r>
                        <a:rPr lang="en-US" sz="2400" kern="100">
                          <a:effectLst/>
                        </a:rPr>
                        <a:t>Interactions with faculty &amp; peers on substantive matters</a:t>
                      </a:r>
                      <a:endParaRPr lang="en-US"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2820498"/>
                  </a:ext>
                </a:extLst>
              </a:tr>
              <a:tr h="541816">
                <a:tc>
                  <a:txBody>
                    <a:bodyPr/>
                    <a:lstStyle/>
                    <a:p>
                      <a:pPr marL="0" marR="0">
                        <a:lnSpc>
                          <a:spcPct val="115000"/>
                        </a:lnSpc>
                        <a:spcAft>
                          <a:spcPts val="800"/>
                        </a:spcAft>
                        <a:buNone/>
                      </a:pPr>
                      <a:r>
                        <a:rPr lang="en-US" sz="2400" kern="100">
                          <a:effectLst/>
                        </a:rPr>
                        <a:t>Experiences of difference and the unfamiliar</a:t>
                      </a:r>
                      <a:endParaRPr lang="en-US"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9453950"/>
                  </a:ext>
                </a:extLst>
              </a:tr>
              <a:tr h="541816">
                <a:tc>
                  <a:txBody>
                    <a:bodyPr/>
                    <a:lstStyle/>
                    <a:p>
                      <a:pPr marL="0" marR="0">
                        <a:lnSpc>
                          <a:spcPct val="115000"/>
                        </a:lnSpc>
                        <a:spcAft>
                          <a:spcPts val="800"/>
                        </a:spcAft>
                        <a:buNone/>
                      </a:pPr>
                      <a:r>
                        <a:rPr lang="en-US" sz="2400" kern="100">
                          <a:effectLst/>
                        </a:rPr>
                        <a:t>Frequent, timely, and constructive feedback</a:t>
                      </a:r>
                      <a:endParaRPr lang="en-US"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360701"/>
                  </a:ext>
                </a:extLst>
              </a:tr>
              <a:tr h="705879">
                <a:tc>
                  <a:txBody>
                    <a:bodyPr/>
                    <a:lstStyle/>
                    <a:p>
                      <a:pPr marL="0" marR="0">
                        <a:lnSpc>
                          <a:spcPct val="115000"/>
                        </a:lnSpc>
                        <a:spcAft>
                          <a:spcPts val="800"/>
                        </a:spcAft>
                        <a:buNone/>
                      </a:pPr>
                      <a:r>
                        <a:rPr lang="en-US" sz="2400" kern="100">
                          <a:effectLst/>
                        </a:rPr>
                        <a:t>Structured opportunities to reflect, integrate learning</a:t>
                      </a:r>
                      <a:endParaRPr lang="en-US"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3257659"/>
                  </a:ext>
                </a:extLst>
              </a:tr>
              <a:tr h="541816">
                <a:tc>
                  <a:txBody>
                    <a:bodyPr/>
                    <a:lstStyle/>
                    <a:p>
                      <a:pPr marL="0" marR="0">
                        <a:lnSpc>
                          <a:spcPct val="115000"/>
                        </a:lnSpc>
                        <a:spcAft>
                          <a:spcPts val="800"/>
                        </a:spcAft>
                        <a:buNone/>
                      </a:pPr>
                      <a:r>
                        <a:rPr lang="en-US" sz="2400" kern="100">
                          <a:effectLst/>
                        </a:rPr>
                        <a:t>Real-world applications &amp; relevance of learning</a:t>
                      </a:r>
                      <a:endParaRPr lang="en-US"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8202371"/>
                  </a:ext>
                </a:extLst>
              </a:tr>
              <a:tr h="541816">
                <a:tc>
                  <a:txBody>
                    <a:bodyPr/>
                    <a:lstStyle/>
                    <a:p>
                      <a:pPr marL="0" marR="0">
                        <a:lnSpc>
                          <a:spcPct val="115000"/>
                        </a:lnSpc>
                        <a:spcAft>
                          <a:spcPts val="800"/>
                        </a:spcAft>
                        <a:buNone/>
                      </a:pPr>
                      <a:r>
                        <a:rPr lang="en-US" sz="2400" kern="100">
                          <a:effectLst/>
                        </a:rPr>
                        <a:t>Public demonstration of competence</a:t>
                      </a:r>
                      <a:endParaRPr lang="en-US"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8592240"/>
                  </a:ext>
                </a:extLst>
              </a:tr>
            </a:tbl>
          </a:graphicData>
        </a:graphic>
      </p:graphicFrame>
    </p:spTree>
    <p:extLst>
      <p:ext uri="{BB962C8B-B14F-4D97-AF65-F5344CB8AC3E}">
        <p14:creationId xmlns:p14="http://schemas.microsoft.com/office/powerpoint/2010/main" val="341519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468815" y="503853"/>
            <a:ext cx="9150675" cy="720514"/>
          </a:xfrm>
        </p:spPr>
        <p:txBody>
          <a:bodyPr/>
          <a:lstStyle/>
          <a:p>
            <a:r>
              <a:rPr lang="en-ZA"/>
              <a:t>So what have we been saying?</a:t>
            </a:r>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450153" y="1376218"/>
            <a:ext cx="8552264" cy="4851967"/>
          </a:xfrm>
        </p:spPr>
        <p:txBody>
          <a:bodyPr/>
          <a:lstStyle/>
          <a:p>
            <a:pPr marL="0" indent="0">
              <a:buNone/>
            </a:pPr>
            <a:r>
              <a:rPr lang="en-US"/>
              <a:t>Super Courses are not only within reach; they already reside  perhaps hidden in our current courses.</a:t>
            </a:r>
          </a:p>
          <a:p>
            <a:pPr marL="0" indent="0">
              <a:buNone/>
            </a:pPr>
            <a:r>
              <a:rPr lang="en-US"/>
              <a:t>Each context offers multiple advantages and opportunities to add activities that invite learning. </a:t>
            </a:r>
          </a:p>
          <a:p>
            <a:pPr marL="0" indent="0">
              <a:buNone/>
            </a:pPr>
            <a:r>
              <a:rPr lang="en-US"/>
              <a:t>A ‘super’ course is not a static thing; rather, like our students we faculty continually examine, learn, reflect, and modify our courses.  </a:t>
            </a:r>
          </a:p>
          <a:p>
            <a:pPr marL="0" indent="0">
              <a:buNone/>
            </a:pPr>
            <a:r>
              <a:rPr lang="en-US"/>
              <a:t>Is teaching well an art or a skill?  Whether we are artists or skillful disciplinary experts, all our students can benefit from our expertise </a:t>
            </a:r>
            <a:r>
              <a:rPr lang="en-US" b="1"/>
              <a:t>when </a:t>
            </a:r>
            <a:r>
              <a:rPr lang="en-US"/>
              <a:t>we fashion our courses for the ways that novices can learn. </a:t>
            </a:r>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527C964F-E2D5-D8E7-C513-C47A7E409DF3}"/>
              </a:ext>
            </a:extLst>
          </p:cNvPr>
          <p:cNvSpPr>
            <a:spLocks noGrp="1"/>
          </p:cNvSpPr>
          <p:nvPr>
            <p:ph type="sldNum" sz="quarter" idx="15"/>
          </p:nvPr>
        </p:nvSpPr>
        <p:spPr/>
        <p:txBody>
          <a:bodyPr/>
          <a:lstStyle/>
          <a:p>
            <a:fld id="{18D65601-5AE2-46FC-B138-694DDD2B510D}" type="slidenum">
              <a:rPr lang="en-US" smtClean="0"/>
              <a:pPr/>
              <a:t>19</a:t>
            </a:fld>
            <a:endParaRPr lang="en-US"/>
          </a:p>
        </p:txBody>
      </p:sp>
    </p:spTree>
    <p:extLst>
      <p:ext uri="{BB962C8B-B14F-4D97-AF65-F5344CB8AC3E}">
        <p14:creationId xmlns:p14="http://schemas.microsoft.com/office/powerpoint/2010/main" val="2906152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97761-0B88-A5E8-0B78-C39173D05F4D}"/>
              </a:ext>
            </a:extLst>
          </p:cNvPr>
          <p:cNvSpPr>
            <a:spLocks noGrp="1"/>
          </p:cNvSpPr>
          <p:nvPr>
            <p:ph type="title"/>
          </p:nvPr>
        </p:nvSpPr>
        <p:spPr>
          <a:xfrm>
            <a:off x="1455583" y="737115"/>
            <a:ext cx="4640418" cy="5407091"/>
          </a:xfrm>
        </p:spPr>
        <p:txBody>
          <a:bodyPr/>
          <a:lstStyle/>
          <a:p>
            <a:r>
              <a:rPr lang="en-US"/>
              <a:t>Agenda</a:t>
            </a:r>
          </a:p>
        </p:txBody>
      </p:sp>
      <p:sp>
        <p:nvSpPr>
          <p:cNvPr id="3" name="Content Placeholder 2">
            <a:extLst>
              <a:ext uri="{FF2B5EF4-FFF2-40B4-BE49-F238E27FC236}">
                <a16:creationId xmlns:a16="http://schemas.microsoft.com/office/drawing/2014/main" id="{02BA04E6-CD61-B962-4287-DEC1993C32D6}"/>
              </a:ext>
            </a:extLst>
          </p:cNvPr>
          <p:cNvSpPr>
            <a:spLocks noGrp="1"/>
          </p:cNvSpPr>
          <p:nvPr>
            <p:ph sz="quarter" idx="12"/>
          </p:nvPr>
        </p:nvSpPr>
        <p:spPr>
          <a:xfrm>
            <a:off x="4848447" y="737115"/>
            <a:ext cx="5989726" cy="5407091"/>
          </a:xfrm>
        </p:spPr>
        <p:txBody>
          <a:bodyPr/>
          <a:lstStyle/>
          <a:p>
            <a:r>
              <a:rPr lang="en-US"/>
              <a:t>Introduction</a:t>
            </a:r>
          </a:p>
          <a:p>
            <a:r>
              <a:rPr lang="en-US"/>
              <a:t>Advantages of design by context</a:t>
            </a:r>
          </a:p>
          <a:p>
            <a:r>
              <a:rPr lang="en-US" i="1"/>
              <a:t>Small Teaching </a:t>
            </a:r>
            <a:r>
              <a:rPr lang="en-US"/>
              <a:t>Course Changes</a:t>
            </a:r>
          </a:p>
          <a:p>
            <a:r>
              <a:rPr lang="en-US"/>
              <a:t>Transparent and Significant Assignments</a:t>
            </a:r>
          </a:p>
          <a:p>
            <a:r>
              <a:rPr lang="en-US"/>
              <a:t>Applying Course Content: Experiential Projects</a:t>
            </a:r>
          </a:p>
          <a:p>
            <a:r>
              <a:rPr lang="en-US"/>
              <a:t>A Super Course in Every Context</a:t>
            </a:r>
          </a:p>
        </p:txBody>
      </p:sp>
      <p:sp>
        <p:nvSpPr>
          <p:cNvPr id="4" name="Slide Number Placeholder 3">
            <a:extLst>
              <a:ext uri="{FF2B5EF4-FFF2-40B4-BE49-F238E27FC236}">
                <a16:creationId xmlns:a16="http://schemas.microsoft.com/office/drawing/2014/main" id="{2CD4601E-33F5-5714-867D-A0B584DA7C11}"/>
              </a:ext>
            </a:extLst>
          </p:cNvPr>
          <p:cNvSpPr>
            <a:spLocks noGrp="1"/>
          </p:cNvSpPr>
          <p:nvPr>
            <p:ph type="sldNum" sz="quarter" idx="15"/>
          </p:nvPr>
        </p:nvSpPr>
        <p:spPr/>
        <p:txBody>
          <a:bodyPr/>
          <a:lstStyle/>
          <a:p>
            <a:fld id="{18D65601-5AE2-46FC-B138-694DDD2B510D}" type="slidenum">
              <a:rPr lang="en-US" smtClean="0"/>
              <a:pPr/>
              <a:t>2</a:t>
            </a:fld>
            <a:endParaRPr lang="en-US"/>
          </a:p>
        </p:txBody>
      </p:sp>
    </p:spTree>
    <p:extLst>
      <p:ext uri="{BB962C8B-B14F-4D97-AF65-F5344CB8AC3E}">
        <p14:creationId xmlns:p14="http://schemas.microsoft.com/office/powerpoint/2010/main" val="1607455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01732C-7338-DBA0-BD19-1FA88304749F}"/>
              </a:ext>
            </a:extLst>
          </p:cNvPr>
          <p:cNvSpPr>
            <a:spLocks noGrp="1"/>
          </p:cNvSpPr>
          <p:nvPr>
            <p:ph type="title"/>
          </p:nvPr>
        </p:nvSpPr>
        <p:spPr>
          <a:xfrm>
            <a:off x="1317614" y="690511"/>
            <a:ext cx="4964671" cy="5253089"/>
          </a:xfrm>
        </p:spPr>
        <p:txBody>
          <a:bodyPr/>
          <a:lstStyle/>
          <a:p>
            <a:r>
              <a:rPr lang="en-US"/>
              <a:t>Thank</a:t>
            </a:r>
            <a:br>
              <a:rPr lang="en-US"/>
            </a:br>
            <a:r>
              <a:rPr lang="en-US"/>
              <a:t>you</a:t>
            </a:r>
          </a:p>
        </p:txBody>
      </p:sp>
      <p:sp>
        <p:nvSpPr>
          <p:cNvPr id="2" name="Content Placeholder 1">
            <a:extLst>
              <a:ext uri="{FF2B5EF4-FFF2-40B4-BE49-F238E27FC236}">
                <a16:creationId xmlns:a16="http://schemas.microsoft.com/office/drawing/2014/main" id="{70ECFE66-A9E7-A365-967B-2FD670CB3923}"/>
              </a:ext>
            </a:extLst>
          </p:cNvPr>
          <p:cNvSpPr>
            <a:spLocks noGrp="1"/>
          </p:cNvSpPr>
          <p:nvPr>
            <p:ph sz="quarter" idx="10"/>
          </p:nvPr>
        </p:nvSpPr>
        <p:spPr>
          <a:xfrm>
            <a:off x="6282286" y="690465"/>
            <a:ext cx="4784372" cy="5253089"/>
          </a:xfrm>
        </p:spPr>
        <p:txBody>
          <a:bodyPr/>
          <a:lstStyle/>
          <a:p>
            <a:r>
              <a:rPr lang="en-US"/>
              <a:t>Jeffery Galle, Ph.D.</a:t>
            </a:r>
          </a:p>
          <a:p>
            <a:r>
              <a:rPr lang="en-US">
                <a:hlinkClick r:id="rId3">
                  <a:extLst>
                    <a:ext uri="{A12FA001-AC4F-418D-AE19-62706E023703}">
                      <ahyp:hlinkClr xmlns:ahyp="http://schemas.microsoft.com/office/drawing/2018/hyperlinkcolor" val="tx"/>
                    </a:ext>
                  </a:extLst>
                </a:hlinkClick>
              </a:rPr>
              <a:t>https://jgalle.com</a:t>
            </a:r>
            <a:r>
              <a:rPr lang="en-US"/>
              <a:t> </a:t>
            </a:r>
          </a:p>
          <a:p>
            <a:r>
              <a:rPr lang="en-US">
                <a:hlinkClick r:id="rId4">
                  <a:extLst>
                    <a:ext uri="{A12FA001-AC4F-418D-AE19-62706E023703}">
                      <ahyp:hlinkClr xmlns:ahyp="http://schemas.microsoft.com/office/drawing/2018/hyperlinkcolor" val="tx"/>
                    </a:ext>
                  </a:extLst>
                </a:hlinkClick>
              </a:rPr>
              <a:t>ellag55@gmail.com</a:t>
            </a:r>
            <a:r>
              <a:rPr lang="en-US"/>
              <a:t> </a:t>
            </a:r>
          </a:p>
        </p:txBody>
      </p:sp>
    </p:spTree>
    <p:extLst>
      <p:ext uri="{BB962C8B-B14F-4D97-AF65-F5344CB8AC3E}">
        <p14:creationId xmlns:p14="http://schemas.microsoft.com/office/powerpoint/2010/main" val="704370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1353827" y="1278294"/>
            <a:ext cx="5000318" cy="4904141"/>
          </a:xfrm>
        </p:spPr>
        <p:txBody>
          <a:bodyPr/>
          <a:lstStyle/>
          <a:p>
            <a:pPr algn="ctr"/>
            <a:br>
              <a:rPr lang="en-US"/>
            </a:br>
            <a:br>
              <a:rPr lang="en-US"/>
            </a:br>
            <a:r>
              <a:rPr lang="en-US"/>
              <a:t>Advantages of Design by Context</a:t>
            </a:r>
            <a:br>
              <a:rPr lang="en-US"/>
            </a:br>
            <a:br>
              <a:rPr lang="en-US"/>
            </a:br>
            <a:br>
              <a:rPr lang="en-US"/>
            </a:br>
            <a:br>
              <a:rPr lang="en-US"/>
            </a:br>
            <a:endParaRPr lang="en-US"/>
          </a:p>
        </p:txBody>
      </p:sp>
      <p:pic>
        <p:nvPicPr>
          <p:cNvPr id="4" name="Picture Placeholder 17" descr="Person smiling on the beach">
            <a:extLst>
              <a:ext uri="{FF2B5EF4-FFF2-40B4-BE49-F238E27FC236}">
                <a16:creationId xmlns:a16="http://schemas.microsoft.com/office/drawing/2014/main" id="{5E6D83BB-8C90-A74A-7CB5-59884B99448A}"/>
              </a:ext>
            </a:extLst>
          </p:cNvPr>
          <p:cNvPicPr>
            <a:picLocks noGrp="1" noChangeAspect="1"/>
          </p:cNvPicPr>
          <p:nvPr>
            <p:ph type="pic" sz="quarter" idx="13"/>
          </p:nvPr>
        </p:nvPicPr>
        <p:blipFill rotWithShape="1">
          <a:blip r:embed="rId3"/>
          <a:srcRect l="27469" r="27469"/>
          <a:stretch/>
        </p:blipFill>
        <p:spPr>
          <a:xfrm>
            <a:off x="6642169" y="-1"/>
            <a:ext cx="4635426" cy="6857999"/>
          </a:xfrm>
        </p:spPr>
      </p:pic>
    </p:spTree>
    <p:extLst>
      <p:ext uri="{BB962C8B-B14F-4D97-AF65-F5344CB8AC3E}">
        <p14:creationId xmlns:p14="http://schemas.microsoft.com/office/powerpoint/2010/main" val="3752118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4842A-AECB-101D-5E0A-FC20EC029C23}"/>
              </a:ext>
            </a:extLst>
          </p:cNvPr>
          <p:cNvSpPr>
            <a:spLocks noGrp="1"/>
          </p:cNvSpPr>
          <p:nvPr>
            <p:ph type="title"/>
          </p:nvPr>
        </p:nvSpPr>
        <p:spPr>
          <a:xfrm>
            <a:off x="1572510" y="364553"/>
            <a:ext cx="9150675" cy="804087"/>
          </a:xfrm>
        </p:spPr>
        <p:txBody>
          <a:bodyPr>
            <a:normAutofit fontScale="90000"/>
          </a:bodyPr>
          <a:lstStyle/>
          <a:p>
            <a:pPr algn="ctr"/>
            <a:r>
              <a:rPr lang="en-US"/>
              <a:t>Learning Trajectory: In-Class, Assignments, and HIPs</a:t>
            </a:r>
          </a:p>
        </p:txBody>
      </p:sp>
      <p:graphicFrame>
        <p:nvGraphicFramePr>
          <p:cNvPr id="5" name="Content Placeholder 4">
            <a:extLst>
              <a:ext uri="{FF2B5EF4-FFF2-40B4-BE49-F238E27FC236}">
                <a16:creationId xmlns:a16="http://schemas.microsoft.com/office/drawing/2014/main" id="{3AA53796-E00C-92A1-4E1B-28134DB83C69}"/>
              </a:ext>
            </a:extLst>
          </p:cNvPr>
          <p:cNvGraphicFramePr>
            <a:graphicFrameLocks noGrp="1"/>
          </p:cNvGraphicFramePr>
          <p:nvPr>
            <p:ph sz="quarter" idx="12"/>
            <p:extLst>
              <p:ext uri="{D42A27DB-BD31-4B8C-83A1-F6EECF244321}">
                <p14:modId xmlns:p14="http://schemas.microsoft.com/office/powerpoint/2010/main" val="2152905299"/>
              </p:ext>
            </p:extLst>
          </p:nvPr>
        </p:nvGraphicFramePr>
        <p:xfrm>
          <a:off x="1468815" y="1168640"/>
          <a:ext cx="9963250" cy="5428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80DE2633-2D9C-28DE-9A9C-FB1FEF2E9924}"/>
              </a:ext>
            </a:extLst>
          </p:cNvPr>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8D65601-5AE2-46FC-B138-694DDD2B510D}" type="slidenum">
              <a:rPr kumimoji="0" lang="en-US" sz="1200" b="1" i="0" u="none" strike="noStrike" kern="1200" cap="none" spc="150" normalizeH="0" baseline="0" noProof="0" smtClean="0">
                <a:ln>
                  <a:noFill/>
                </a:ln>
                <a:solidFill>
                  <a:prstClr val="black"/>
                </a:solidFill>
                <a:effectLst/>
                <a:uLnTx/>
                <a:uFillTx/>
                <a:latin typeface="Univers 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1" i="0" u="none" strike="noStrike" kern="1200" cap="none" spc="150" normalizeH="0" baseline="0" noProof="0">
              <a:ln>
                <a:noFill/>
              </a:ln>
              <a:solidFill>
                <a:prstClr val="black"/>
              </a:solidFill>
              <a:effectLst/>
              <a:uLnTx/>
              <a:uFillTx/>
              <a:latin typeface="Univers Light"/>
              <a:ea typeface="+mn-ea"/>
              <a:cs typeface="+mn-cs"/>
            </a:endParaRPr>
          </a:p>
        </p:txBody>
      </p:sp>
    </p:spTree>
    <p:extLst>
      <p:ext uri="{BB962C8B-B14F-4D97-AF65-F5344CB8AC3E}">
        <p14:creationId xmlns:p14="http://schemas.microsoft.com/office/powerpoint/2010/main" val="2901489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23B4D-83ED-6B55-51AD-97C8D60B30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66C7F7-59FD-9859-6768-52247B758863}"/>
              </a:ext>
            </a:extLst>
          </p:cNvPr>
          <p:cNvSpPr>
            <a:spLocks noGrp="1"/>
          </p:cNvSpPr>
          <p:nvPr>
            <p:ph type="title"/>
          </p:nvPr>
        </p:nvSpPr>
        <p:spPr>
          <a:xfrm>
            <a:off x="1468815" y="503852"/>
            <a:ext cx="9150675" cy="804087"/>
          </a:xfrm>
        </p:spPr>
        <p:txBody>
          <a:bodyPr>
            <a:normAutofit/>
          </a:bodyPr>
          <a:lstStyle/>
          <a:p>
            <a:r>
              <a:rPr lang="en-US"/>
              <a:t> The Learning Trajectory</a:t>
            </a:r>
          </a:p>
        </p:txBody>
      </p:sp>
      <p:graphicFrame>
        <p:nvGraphicFramePr>
          <p:cNvPr id="5" name="Content Placeholder 4">
            <a:extLst>
              <a:ext uri="{FF2B5EF4-FFF2-40B4-BE49-F238E27FC236}">
                <a16:creationId xmlns:a16="http://schemas.microsoft.com/office/drawing/2014/main" id="{AF15E0D8-1ED8-1ED6-013B-03A500808504}"/>
              </a:ext>
            </a:extLst>
          </p:cNvPr>
          <p:cNvGraphicFramePr>
            <a:graphicFrameLocks noGrp="1"/>
          </p:cNvGraphicFramePr>
          <p:nvPr>
            <p:ph sz="quarter" idx="12"/>
            <p:extLst>
              <p:ext uri="{D42A27DB-BD31-4B8C-83A1-F6EECF244321}">
                <p14:modId xmlns:p14="http://schemas.microsoft.com/office/powerpoint/2010/main" val="419418477"/>
              </p:ext>
            </p:extLst>
          </p:nvPr>
        </p:nvGraphicFramePr>
        <p:xfrm>
          <a:off x="1449388" y="1307940"/>
          <a:ext cx="9963250" cy="5428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13EA5B1F-98FD-37DF-A8A8-560CE3C8EE93}"/>
              </a:ext>
            </a:extLst>
          </p:cNvPr>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8D65601-5AE2-46FC-B138-694DDD2B510D}" type="slidenum">
              <a:rPr kumimoji="0" lang="en-US" sz="1200" b="1" i="0" u="none" strike="noStrike" kern="1200" cap="none" spc="150" normalizeH="0" baseline="0" noProof="0" smtClean="0">
                <a:ln>
                  <a:noFill/>
                </a:ln>
                <a:solidFill>
                  <a:prstClr val="black"/>
                </a:solidFill>
                <a:effectLst/>
                <a:uLnTx/>
                <a:uFillTx/>
                <a:latin typeface="Univers 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1" i="0" u="none" strike="noStrike" kern="1200" cap="none" spc="150" normalizeH="0" baseline="0" noProof="0">
              <a:ln>
                <a:noFill/>
              </a:ln>
              <a:solidFill>
                <a:prstClr val="black"/>
              </a:solidFill>
              <a:effectLst/>
              <a:uLnTx/>
              <a:uFillTx/>
              <a:latin typeface="Univers Light"/>
              <a:ea typeface="+mn-ea"/>
              <a:cs typeface="+mn-cs"/>
            </a:endParaRPr>
          </a:p>
        </p:txBody>
      </p:sp>
    </p:spTree>
    <p:extLst>
      <p:ext uri="{BB962C8B-B14F-4D97-AF65-F5344CB8AC3E}">
        <p14:creationId xmlns:p14="http://schemas.microsoft.com/office/powerpoint/2010/main" val="800295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0FEFBF-60FD-0161-6F6E-89EE39389CEE}"/>
              </a:ext>
            </a:extLst>
          </p:cNvPr>
          <p:cNvSpPr>
            <a:spLocks noGrp="1"/>
          </p:cNvSpPr>
          <p:nvPr>
            <p:ph type="title"/>
          </p:nvPr>
        </p:nvSpPr>
        <p:spPr>
          <a:xfrm>
            <a:off x="1353827" y="3508311"/>
            <a:ext cx="9923770" cy="1438762"/>
          </a:xfrm>
        </p:spPr>
        <p:txBody>
          <a:bodyPr/>
          <a:lstStyle/>
          <a:p>
            <a:pPr algn="ctr"/>
            <a:r>
              <a:rPr lang="en-US" i="1"/>
              <a:t>Small Teaching </a:t>
            </a:r>
            <a:r>
              <a:rPr lang="en-US"/>
              <a:t>Course Changes for the Class or Lab</a:t>
            </a:r>
            <a:endParaRPr lang="en-ZA"/>
          </a:p>
        </p:txBody>
      </p:sp>
      <p:pic>
        <p:nvPicPr>
          <p:cNvPr id="5" name="Picture Placeholder 84" descr="Two people standing facing a crowd of people sitting">
            <a:extLst>
              <a:ext uri="{FF2B5EF4-FFF2-40B4-BE49-F238E27FC236}">
                <a16:creationId xmlns:a16="http://schemas.microsoft.com/office/drawing/2014/main" id="{E71238CA-461F-1B03-D7E1-786C002AB7DC}"/>
              </a:ext>
            </a:extLst>
          </p:cNvPr>
          <p:cNvPicPr>
            <a:picLocks noGrp="1" noChangeAspect="1"/>
          </p:cNvPicPr>
          <p:nvPr>
            <p:ph type="pic" sz="quarter" idx="13"/>
          </p:nvPr>
        </p:nvPicPr>
        <p:blipFill rotWithShape="1">
          <a:blip r:embed="rId3" cstate="print">
            <a:extLst>
              <a:ext uri="{28A0092B-C50C-407E-A947-70E740481C1C}">
                <a14:useLocalDpi xmlns:a14="http://schemas.microsoft.com/office/drawing/2010/main"/>
              </a:ext>
            </a:extLst>
          </a:blip>
          <a:srcRect t="35290" b="35290"/>
          <a:stretch/>
        </p:blipFill>
        <p:spPr>
          <a:xfrm>
            <a:off x="915602" y="0"/>
            <a:ext cx="10361995" cy="3429000"/>
          </a:xfrm>
        </p:spPr>
      </p:pic>
      <p:sp>
        <p:nvSpPr>
          <p:cNvPr id="8" name="Text Placeholder 7">
            <a:extLst>
              <a:ext uri="{FF2B5EF4-FFF2-40B4-BE49-F238E27FC236}">
                <a16:creationId xmlns:a16="http://schemas.microsoft.com/office/drawing/2014/main" id="{DD542008-8017-76E5-ABC0-32401068875D}"/>
              </a:ext>
            </a:extLst>
          </p:cNvPr>
          <p:cNvSpPr>
            <a:spLocks noGrp="1"/>
          </p:cNvSpPr>
          <p:nvPr>
            <p:ph type="body" sz="quarter" idx="12"/>
          </p:nvPr>
        </p:nvSpPr>
        <p:spPr>
          <a:xfrm>
            <a:off x="1353828" y="5228488"/>
            <a:ext cx="9923770" cy="1368256"/>
          </a:xfrm>
        </p:spPr>
        <p:txBody>
          <a:bodyPr/>
          <a:lstStyle/>
          <a:p>
            <a:r>
              <a:rPr lang="en-US"/>
              <a:t>Employing Prediction, Retrieving, Interleaving, Connecting, Practicing, and Explaining.  </a:t>
            </a:r>
          </a:p>
        </p:txBody>
      </p:sp>
    </p:spTree>
    <p:extLst>
      <p:ext uri="{BB962C8B-B14F-4D97-AF65-F5344CB8AC3E}">
        <p14:creationId xmlns:p14="http://schemas.microsoft.com/office/powerpoint/2010/main" val="342168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EE4187C1-F8BA-42A7-9534-AE299F8277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84CCD1-BADB-2888-DE59-7737B002921F}"/>
              </a:ext>
            </a:extLst>
          </p:cNvPr>
          <p:cNvSpPr>
            <a:spLocks noGrp="1"/>
          </p:cNvSpPr>
          <p:nvPr>
            <p:ph type="title"/>
          </p:nvPr>
        </p:nvSpPr>
        <p:spPr>
          <a:xfrm>
            <a:off x="1468815" y="418509"/>
            <a:ext cx="9613043" cy="373971"/>
          </a:xfrm>
        </p:spPr>
        <p:txBody>
          <a:bodyPr>
            <a:normAutofit fontScale="90000"/>
          </a:bodyPr>
          <a:lstStyle/>
          <a:p>
            <a:pPr algn="ctr"/>
            <a:r>
              <a:rPr lang="en-US"/>
              <a:t>ST Knowledge Strategies for Literary Studies</a:t>
            </a:r>
            <a:endParaRPr lang="en-ZA"/>
          </a:p>
        </p:txBody>
      </p:sp>
      <p:sp>
        <p:nvSpPr>
          <p:cNvPr id="3" name="Content Placeholder 2">
            <a:extLst>
              <a:ext uri="{FF2B5EF4-FFF2-40B4-BE49-F238E27FC236}">
                <a16:creationId xmlns:a16="http://schemas.microsoft.com/office/drawing/2014/main" id="{7E68ADA7-708D-FE66-DD5B-EB0D9C813597}"/>
              </a:ext>
            </a:extLst>
          </p:cNvPr>
          <p:cNvSpPr>
            <a:spLocks noGrp="1"/>
          </p:cNvSpPr>
          <p:nvPr>
            <p:ph sz="quarter" idx="12"/>
          </p:nvPr>
        </p:nvSpPr>
        <p:spPr>
          <a:xfrm>
            <a:off x="1468815" y="881134"/>
            <a:ext cx="9898839" cy="5558357"/>
          </a:xfrm>
        </p:spPr>
        <p:txBody>
          <a:bodyPr>
            <a:normAutofit/>
          </a:bodyPr>
          <a:lstStyle/>
          <a:p>
            <a:pPr marL="0" marR="0">
              <a:lnSpc>
                <a:spcPct val="115000"/>
              </a:lnSpc>
              <a:spcAft>
                <a:spcPts val="800"/>
              </a:spcAft>
              <a:buNone/>
            </a:pPr>
            <a:r>
              <a:rPr lang="en-US" sz="2000" kern="100">
                <a:effectLst/>
                <a:latin typeface="Arial" panose="020B0604020202020204" pitchFamily="34" charset="0"/>
                <a:ea typeface="Aptos" panose="020B0004020202020204" pitchFamily="34" charset="0"/>
                <a:cs typeface="Arial" panose="020B0604020202020204" pitchFamily="34" charset="0"/>
              </a:rPr>
              <a:t>⸗What and when to ask students to </a:t>
            </a:r>
            <a:r>
              <a:rPr lang="en-US" sz="2000" b="1" i="1" kern="100">
                <a:effectLst/>
                <a:latin typeface="Arial" panose="020B0604020202020204" pitchFamily="34" charset="0"/>
                <a:ea typeface="Aptos" panose="020B0004020202020204" pitchFamily="34" charset="0"/>
                <a:cs typeface="Arial" panose="020B0604020202020204" pitchFamily="34" charset="0"/>
              </a:rPr>
              <a:t>Retrieve</a:t>
            </a:r>
            <a:r>
              <a:rPr lang="en-US" b="1" i="1" kern="100">
                <a:latin typeface="Arial" panose="020B0604020202020204" pitchFamily="34" charset="0"/>
                <a:ea typeface="Aptos" panose="020B0004020202020204" pitchFamily="34" charset="0"/>
                <a:cs typeface="Arial" panose="020B0604020202020204" pitchFamily="34" charset="0"/>
              </a:rPr>
              <a:t>: daily quiz and student summary</a:t>
            </a:r>
            <a:endParaRPr lang="en-US" sz="2000" kern="10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buNone/>
            </a:pPr>
            <a:r>
              <a:rPr lang="en-US" sz="2000" kern="100">
                <a:effectLst/>
                <a:latin typeface="Arial" panose="020B0604020202020204" pitchFamily="34" charset="0"/>
                <a:ea typeface="Aptos" panose="020B0004020202020204" pitchFamily="34" charset="0"/>
                <a:cs typeface="Arial" panose="020B0604020202020204" pitchFamily="34" charset="0"/>
              </a:rPr>
              <a:t>⸗Good: After reflection can someone tell us what we covere</a:t>
            </a:r>
            <a:r>
              <a:rPr lang="en-US" kern="100">
                <a:latin typeface="Arial" panose="020B0604020202020204" pitchFamily="34" charset="0"/>
                <a:ea typeface="Aptos" panose="020B0004020202020204" pitchFamily="34" charset="0"/>
                <a:cs typeface="Arial" panose="020B0604020202020204" pitchFamily="34" charset="0"/>
              </a:rPr>
              <a:t>d last class.</a:t>
            </a:r>
          </a:p>
          <a:p>
            <a:pPr marL="0" marR="0">
              <a:lnSpc>
                <a:spcPct val="115000"/>
              </a:lnSpc>
              <a:spcAft>
                <a:spcPts val="800"/>
              </a:spcAft>
              <a:buNone/>
            </a:pPr>
            <a:r>
              <a:rPr lang="en-US" sz="2000" kern="100">
                <a:effectLst/>
                <a:latin typeface="Arial" panose="020B0604020202020204" pitchFamily="34" charset="0"/>
                <a:ea typeface="Aptos" panose="020B0004020202020204" pitchFamily="34" charset="0"/>
                <a:cs typeface="Arial" panose="020B0604020202020204" pitchFamily="34" charset="0"/>
              </a:rPr>
              <a:t>   ⸗Better: Before we start, let’s take a quick quiz on materials last week.</a:t>
            </a:r>
          </a:p>
          <a:p>
            <a:pPr marL="0" marR="0">
              <a:lnSpc>
                <a:spcPct val="115000"/>
              </a:lnSpc>
              <a:spcAft>
                <a:spcPts val="800"/>
              </a:spcAft>
              <a:buNone/>
            </a:pPr>
            <a:r>
              <a:rPr lang="en-US" sz="2000" kern="100">
                <a:effectLst/>
                <a:latin typeface="Arial" panose="020B0604020202020204" pitchFamily="34" charset="0"/>
                <a:ea typeface="Aptos" panose="020B0004020202020204" pitchFamily="34" charset="0"/>
                <a:cs typeface="Arial" panose="020B0604020202020204" pitchFamily="34" charset="0"/>
              </a:rPr>
              <a:t>       ⸗Best: Each student signs up for individual turn for brief summary of previous class</a:t>
            </a:r>
          </a:p>
          <a:p>
            <a:pPr marL="0" marR="0">
              <a:lnSpc>
                <a:spcPct val="115000"/>
              </a:lnSpc>
              <a:spcAft>
                <a:spcPts val="800"/>
              </a:spcAft>
              <a:buNone/>
            </a:pPr>
            <a:r>
              <a:rPr lang="en-US" sz="2000" kern="100">
                <a:effectLst/>
                <a:latin typeface="Arial" panose="020B0604020202020204" pitchFamily="34" charset="0"/>
                <a:ea typeface="Aptos" panose="020B0004020202020204" pitchFamily="34" charset="0"/>
                <a:cs typeface="Arial" panose="020B0604020202020204" pitchFamily="34" charset="0"/>
              </a:rPr>
              <a:t> </a:t>
            </a:r>
            <a:r>
              <a:rPr kumimoji="0" lang="en-US" sz="2000" b="1"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a:t>
            </a:r>
          </a:p>
          <a:p>
            <a:pPr marL="0" marR="0">
              <a:lnSpc>
                <a:spcPct val="115000"/>
              </a:lnSpc>
              <a:spcAft>
                <a:spcPts val="800"/>
              </a:spcAft>
              <a:buNone/>
            </a:pPr>
            <a:r>
              <a:rPr kumimoji="0" lang="en-US" sz="2000" b="1" i="0" u="none" strike="noStrike" kern="100" cap="none" spc="0" normalizeH="0" baseline="0" noProof="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t>
            </a:r>
            <a:r>
              <a:rPr kumimoji="0" lang="en-US" sz="2000" b="1"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Connecting</a:t>
            </a:r>
            <a:r>
              <a:rPr kumimoji="0" lang="en-US" sz="20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current/previous material to unlike, previous, or new</a:t>
            </a:r>
          </a:p>
          <a:p>
            <a:pPr marL="0" marR="0" lvl="0" indent="-228594" algn="l" defTabSz="914377" rtl="0" eaLnBrk="1" fontAlgn="auto" latinLnBrk="0" hangingPunct="1">
              <a:lnSpc>
                <a:spcPct val="115000"/>
              </a:lnSpc>
              <a:spcBef>
                <a:spcPts val="0"/>
              </a:spcBef>
              <a:spcAft>
                <a:spcPts val="800"/>
              </a:spcAft>
              <a:buClrTx/>
              <a:buSzTx/>
              <a:buFont typeface="Arial" panose="020B0604020202020204" pitchFamily="34" charset="0"/>
              <a:buNone/>
              <a:tabLst/>
              <a:defRPr/>
            </a:pPr>
            <a:r>
              <a:rPr kumimoji="0" lang="en-US" sz="20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--In connection notebook (</a:t>
            </a:r>
            <a:r>
              <a:rPr kumimoji="0" lang="en-US" sz="2000" b="0" i="0" u="sng"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or essay</a:t>
            </a:r>
            <a:r>
              <a:rPr kumimoji="0" lang="en-US" sz="20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compare romantic qualities of Roethke poem to a Wordsworth poem</a:t>
            </a:r>
          </a:p>
          <a:p>
            <a:pPr marL="0" marR="0" lvl="0" indent="-228594" algn="l" defTabSz="914377" rtl="0" eaLnBrk="1" fontAlgn="auto" latinLnBrk="0" hangingPunct="1">
              <a:lnSpc>
                <a:spcPct val="115000"/>
              </a:lnSpc>
              <a:spcBef>
                <a:spcPts val="0"/>
              </a:spcBef>
              <a:spcAft>
                <a:spcPts val="800"/>
              </a:spcAft>
              <a:buClrTx/>
              <a:buSzTx/>
              <a:buFont typeface="Arial" panose="020B0604020202020204" pitchFamily="34" charset="0"/>
              <a:buNone/>
              <a:tabLst/>
              <a:defRPr/>
            </a:pPr>
            <a:r>
              <a:rPr kumimoji="0" lang="en-US" sz="20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--Ending class prompt: How does today’s discussion add to/differ from last week’s material?</a:t>
            </a: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kern="100">
                <a:latin typeface="Aptos" panose="020B0004020202020204" pitchFamily="34" charset="0"/>
                <a:ea typeface="Aptos" panose="020B0004020202020204" pitchFamily="34" charset="0"/>
                <a:cs typeface="Times New Roman" panose="02020603050405020304" pitchFamily="18" charset="0"/>
              </a:rPr>
              <a:t> ⸗</a:t>
            </a:r>
            <a:r>
              <a:rPr lang="en-US" b="1" kern="100">
                <a:latin typeface="Aptos" panose="020B0004020202020204" pitchFamily="34" charset="0"/>
                <a:ea typeface="Aptos" panose="020B0004020202020204" pitchFamily="34" charset="0"/>
                <a:cs typeface="Times New Roman" panose="02020603050405020304" pitchFamily="18" charset="0"/>
              </a:rPr>
              <a:t>Explaining</a:t>
            </a:r>
            <a:r>
              <a:rPr lang="en-US" kern="100">
                <a:latin typeface="Aptos" panose="020B0004020202020204" pitchFamily="34" charset="0"/>
                <a:ea typeface="Aptos" panose="020B0004020202020204" pitchFamily="34" charset="0"/>
                <a:cs typeface="Times New Roman" panose="02020603050405020304" pitchFamily="18" charset="0"/>
              </a:rPr>
              <a:t>- Personal essay, explanation of choices made in writing and in research presentation. </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3C58C1F-F1D1-A170-AF73-236B2D95F35C}"/>
              </a:ext>
            </a:extLst>
          </p:cNvPr>
          <p:cNvSpPr>
            <a:spLocks noGrp="1"/>
          </p:cNvSpPr>
          <p:nvPr>
            <p:ph type="sldNum" sz="quarter" idx="15"/>
          </p:nvPr>
        </p:nvSpPr>
        <p:spPr/>
        <p: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fld id="{18D65601-5AE2-46FC-B138-694DDD2B510D}" type="slidenum">
              <a:rPr kumimoji="0" lang="en-US" sz="1200" b="1" i="0" u="none" strike="noStrike" kern="1200" cap="none" spc="151" normalizeH="0" baseline="0" noProof="0">
                <a:ln>
                  <a:noFill/>
                </a:ln>
                <a:solidFill>
                  <a:prstClr val="black"/>
                </a:solidFill>
                <a:effectLst/>
                <a:uLnTx/>
                <a:uFillTx/>
                <a:latin typeface="Univers Light"/>
                <a:ea typeface="+mn-ea"/>
                <a:cs typeface="+mn-cs"/>
              </a:rPr>
              <a:pPr marL="0" marR="0" lvl="0" indent="0" algn="ctr" defTabSz="914377" rtl="0" eaLnBrk="1" fontAlgn="auto" latinLnBrk="0" hangingPunct="1">
                <a:lnSpc>
                  <a:spcPct val="100000"/>
                </a:lnSpc>
                <a:spcBef>
                  <a:spcPts val="0"/>
                </a:spcBef>
                <a:spcAft>
                  <a:spcPts val="0"/>
                </a:spcAft>
                <a:buClrTx/>
                <a:buSzTx/>
                <a:buFontTx/>
                <a:buNone/>
                <a:tabLst/>
                <a:defRPr/>
              </a:pPr>
              <a:t>7</a:t>
            </a:fld>
            <a:endParaRPr kumimoji="0" lang="en-US" sz="1200" b="1" i="0" u="none" strike="noStrike" kern="1200" cap="none" spc="151" normalizeH="0" baseline="0" noProof="0">
              <a:ln>
                <a:noFill/>
              </a:ln>
              <a:solidFill>
                <a:prstClr val="black"/>
              </a:solidFill>
              <a:effectLst/>
              <a:uLnTx/>
              <a:uFillTx/>
              <a:latin typeface="Univers Light"/>
              <a:ea typeface="+mn-ea"/>
              <a:cs typeface="+mn-cs"/>
            </a:endParaRPr>
          </a:p>
        </p:txBody>
      </p:sp>
    </p:spTree>
    <p:extLst>
      <p:ext uri="{BB962C8B-B14F-4D97-AF65-F5344CB8AC3E}">
        <p14:creationId xmlns:p14="http://schemas.microsoft.com/office/powerpoint/2010/main" val="18861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8DEEBB59-A1D4-8A9B-1668-C53FBD06DA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61E404-915D-9D70-6E41-8AE2D9483BBD}"/>
              </a:ext>
            </a:extLst>
          </p:cNvPr>
          <p:cNvSpPr>
            <a:spLocks noGrp="1"/>
          </p:cNvSpPr>
          <p:nvPr>
            <p:ph type="title"/>
          </p:nvPr>
        </p:nvSpPr>
        <p:spPr>
          <a:xfrm>
            <a:off x="1468815" y="418509"/>
            <a:ext cx="9613043" cy="373971"/>
          </a:xfrm>
        </p:spPr>
        <p:txBody>
          <a:bodyPr>
            <a:normAutofit fontScale="90000"/>
          </a:bodyPr>
          <a:lstStyle/>
          <a:p>
            <a:pPr algn="ctr"/>
            <a:r>
              <a:rPr lang="en-US"/>
              <a:t>More  ST Classroom strategies for Knowledge  </a:t>
            </a:r>
            <a:endParaRPr lang="en-ZA"/>
          </a:p>
        </p:txBody>
      </p:sp>
      <p:sp>
        <p:nvSpPr>
          <p:cNvPr id="3" name="Content Placeholder 2">
            <a:extLst>
              <a:ext uri="{FF2B5EF4-FFF2-40B4-BE49-F238E27FC236}">
                <a16:creationId xmlns:a16="http://schemas.microsoft.com/office/drawing/2014/main" id="{EBC34B59-A53A-C31A-60C4-E0EBDFCD63FF}"/>
              </a:ext>
            </a:extLst>
          </p:cNvPr>
          <p:cNvSpPr>
            <a:spLocks noGrp="1"/>
          </p:cNvSpPr>
          <p:nvPr>
            <p:ph sz="quarter" idx="12"/>
          </p:nvPr>
        </p:nvSpPr>
        <p:spPr>
          <a:xfrm>
            <a:off x="2077387" y="881134"/>
            <a:ext cx="8552264" cy="5558357"/>
          </a:xfrm>
        </p:spPr>
        <p:txBody>
          <a:bodyPr>
            <a:normAutofit fontScale="85000" lnSpcReduction="20000"/>
          </a:bodyPr>
          <a:lstStyle/>
          <a:p>
            <a:pPr marL="0" marR="0">
              <a:lnSpc>
                <a:spcPct val="115000"/>
              </a:lnSpc>
              <a:spcAft>
                <a:spcPts val="800"/>
              </a:spcAft>
              <a:buNone/>
            </a:pPr>
            <a:r>
              <a:rPr lang="en-US" sz="2000" u="sng" kern="100">
                <a:effectLst/>
                <a:latin typeface="Aptos" panose="020B0004020202020204" pitchFamily="34" charset="0"/>
                <a:ea typeface="Aptos" panose="020B0004020202020204" pitchFamily="34" charset="0"/>
                <a:cs typeface="Times New Roman" panose="02020603050405020304" pitchFamily="18" charset="0"/>
              </a:rPr>
              <a:t>Knowledge: Predicting, Retrieving, and Interleaving</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Begin with </a:t>
            </a:r>
            <a:r>
              <a:rPr lang="en-US" sz="2000" b="1" i="1" kern="100">
                <a:effectLst/>
                <a:latin typeface="Aptos" panose="020B0004020202020204" pitchFamily="34" charset="0"/>
                <a:ea typeface="Aptos" panose="020B0004020202020204" pitchFamily="34" charset="0"/>
                <a:cs typeface="Times New Roman" panose="02020603050405020304" pitchFamily="18" charset="0"/>
              </a:rPr>
              <a:t>Predicting</a:t>
            </a:r>
            <a:r>
              <a:rPr lang="en-US" sz="2000" kern="100">
                <a:effectLst/>
                <a:latin typeface="Aptos" panose="020B0004020202020204" pitchFamily="34" charset="0"/>
                <a:ea typeface="Aptos" panose="020B0004020202020204" pitchFamily="34" charset="0"/>
                <a:cs typeface="Times New Roman" panose="02020603050405020304" pitchFamily="18" charset="0"/>
              </a:rPr>
              <a:t> to activate prior knowledge, existing knowledge:  Tips, p. 37</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--begin with a written prompt on a new topic, write, share out: use as quiz grade</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--polling predictions for them to apply current knowledge (or lack) to new situations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--in science courses, new material/process employ prediction—exposure—feedback</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--closing class with a prediction style question on material next ahead of them.</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What and when to ask students to </a:t>
            </a:r>
            <a:r>
              <a:rPr lang="en-US" sz="2000" b="1" i="1" kern="100">
                <a:effectLst/>
                <a:latin typeface="Aptos" panose="020B0004020202020204" pitchFamily="34" charset="0"/>
                <a:ea typeface="Aptos" panose="020B0004020202020204" pitchFamily="34" charset="0"/>
                <a:cs typeface="Times New Roman" panose="02020603050405020304" pitchFamily="18" charset="0"/>
              </a:rPr>
              <a:t>Retrieve:</a:t>
            </a:r>
            <a:r>
              <a:rPr lang="en-US" sz="2000" kern="100">
                <a:effectLst/>
                <a:latin typeface="Aptos" panose="020B0004020202020204" pitchFamily="34" charset="0"/>
                <a:ea typeface="Aptos" panose="020B0004020202020204" pitchFamily="34" charset="0"/>
                <a:cs typeface="Times New Roman" panose="02020603050405020304" pitchFamily="18" charset="0"/>
              </a:rPr>
              <a:t> Retrieving Tips, p. 60</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--Daily quiz on key facts, theories for retrieval practice  (different from rhetorical questions)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--Closing class with Muddiest point, Clearest Point</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--Use class syllabus as opening class retrieval exercise: previous topic what do you remember?</a:t>
            </a:r>
          </a:p>
          <a:p>
            <a:pPr marL="0" marR="0">
              <a:lnSpc>
                <a:spcPct val="115000"/>
              </a:lnSpc>
              <a:spcAft>
                <a:spcPts val="800"/>
              </a:spcAft>
              <a:buNone/>
            </a:pPr>
            <a:r>
              <a:rPr lang="en-US" sz="2000" b="1" i="1" kern="100">
                <a:effectLst/>
                <a:latin typeface="Aptos" panose="020B0004020202020204" pitchFamily="34" charset="0"/>
                <a:ea typeface="Aptos" panose="020B0004020202020204" pitchFamily="34" charset="0"/>
                <a:cs typeface="Times New Roman" panose="02020603050405020304" pitchFamily="18" charset="0"/>
              </a:rPr>
              <a:t>Interleaving</a:t>
            </a:r>
            <a:r>
              <a:rPr lang="en-US" sz="2000" kern="100">
                <a:effectLst/>
                <a:latin typeface="Aptos" panose="020B0004020202020204" pitchFamily="34" charset="0"/>
                <a:ea typeface="Aptos" panose="020B0004020202020204" pitchFamily="34" charset="0"/>
                <a:cs typeface="Times New Roman" panose="02020603050405020304" pitchFamily="18" charset="0"/>
              </a:rPr>
              <a:t>: practicing parts/stages of complex process in different order, or time, Tips 81</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--have a question on quiz or exam to recall older material or process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--maybe not a comprehensive exam, but find ways for previous learned to be used in daily quiz, prompts, assignments</a:t>
            </a:r>
          </a:p>
          <a:p>
            <a:pPr marL="0" marR="0" indent="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--space out due dates, return to previous material, relearn/practice again</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8E4F2FE-8912-F5FE-E62F-281E5456A458}"/>
              </a:ext>
            </a:extLst>
          </p:cNvPr>
          <p:cNvSpPr>
            <a:spLocks noGrp="1"/>
          </p:cNvSpPr>
          <p:nvPr>
            <p:ph type="sldNum" sz="quarter" idx="15"/>
          </p:nvPr>
        </p:nvSpPr>
        <p:spPr/>
        <p:txBody>
          <a:bodyPr/>
          <a:lstStyle/>
          <a:p>
            <a:pPr defTabSz="914377"/>
            <a:fld id="{18D65601-5AE2-46FC-B138-694DDD2B510D}" type="slidenum">
              <a:rPr lang="en-US" smtClean="0">
                <a:solidFill>
                  <a:prstClr val="black"/>
                </a:solidFill>
                <a:latin typeface="Univers Light"/>
              </a:rPr>
              <a:pPr defTabSz="914377"/>
              <a:t>8</a:t>
            </a:fld>
            <a:endParaRPr lang="en-US">
              <a:solidFill>
                <a:prstClr val="black"/>
              </a:solidFill>
              <a:latin typeface="Univers Light"/>
            </a:endParaRPr>
          </a:p>
        </p:txBody>
      </p:sp>
    </p:spTree>
    <p:extLst>
      <p:ext uri="{BB962C8B-B14F-4D97-AF65-F5344CB8AC3E}">
        <p14:creationId xmlns:p14="http://schemas.microsoft.com/office/powerpoint/2010/main" val="341010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a:extLst>
            <a:ext uri="{FF2B5EF4-FFF2-40B4-BE49-F238E27FC236}">
              <a16:creationId xmlns:a16="http://schemas.microsoft.com/office/drawing/2014/main" id="{C57FA169-1938-F7AF-3EAE-E257D14E76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FF57A4-E84B-ED22-E6AF-B8F06930EA7C}"/>
              </a:ext>
            </a:extLst>
          </p:cNvPr>
          <p:cNvSpPr>
            <a:spLocks noGrp="1"/>
          </p:cNvSpPr>
          <p:nvPr>
            <p:ph type="title"/>
          </p:nvPr>
        </p:nvSpPr>
        <p:spPr>
          <a:xfrm>
            <a:off x="1381121" y="337229"/>
            <a:ext cx="9613043" cy="373971"/>
          </a:xfrm>
        </p:spPr>
        <p:txBody>
          <a:bodyPr>
            <a:normAutofit fontScale="90000"/>
          </a:bodyPr>
          <a:lstStyle/>
          <a:p>
            <a:pPr algn="ctr"/>
            <a:r>
              <a:rPr lang="en-US"/>
              <a:t>More ST strategies for Understanding   </a:t>
            </a:r>
            <a:endParaRPr lang="en-ZA"/>
          </a:p>
        </p:txBody>
      </p:sp>
      <p:sp>
        <p:nvSpPr>
          <p:cNvPr id="3" name="Content Placeholder 2">
            <a:extLst>
              <a:ext uri="{FF2B5EF4-FFF2-40B4-BE49-F238E27FC236}">
                <a16:creationId xmlns:a16="http://schemas.microsoft.com/office/drawing/2014/main" id="{2B2EC927-D6CB-D4C0-D140-3F8932F13217}"/>
              </a:ext>
            </a:extLst>
          </p:cNvPr>
          <p:cNvSpPr>
            <a:spLocks noGrp="1"/>
          </p:cNvSpPr>
          <p:nvPr>
            <p:ph sz="quarter" idx="12"/>
          </p:nvPr>
        </p:nvSpPr>
        <p:spPr>
          <a:xfrm>
            <a:off x="2067227" y="863600"/>
            <a:ext cx="8552264" cy="5558357"/>
          </a:xfrm>
        </p:spPr>
        <p:txBody>
          <a:bodyPr>
            <a:normAutofit fontScale="85000" lnSpcReduction="20000"/>
          </a:bodyPr>
          <a:lstStyle/>
          <a:p>
            <a:pPr marL="0" marR="0">
              <a:lnSpc>
                <a:spcPct val="115000"/>
              </a:lnSpc>
              <a:spcAft>
                <a:spcPts val="800"/>
              </a:spcAft>
              <a:buNone/>
            </a:pPr>
            <a:r>
              <a:rPr lang="en-US" sz="2000" u="sng" kern="100">
                <a:effectLst/>
                <a:latin typeface="Aptos" panose="020B0004020202020204" pitchFamily="34" charset="0"/>
                <a:ea typeface="Aptos" panose="020B0004020202020204" pitchFamily="34" charset="0"/>
                <a:cs typeface="Times New Roman" panose="02020603050405020304" pitchFamily="18" charset="0"/>
              </a:rPr>
              <a:t>Understanding: Connecting, Practicing, Explaining</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--Using </a:t>
            </a:r>
            <a:r>
              <a:rPr lang="en-US" sz="2000" b="1" i="1" kern="100">
                <a:effectLst/>
                <a:latin typeface="Aptos" panose="020B0004020202020204" pitchFamily="34" charset="0"/>
                <a:ea typeface="Aptos" panose="020B0004020202020204" pitchFamily="34" charset="0"/>
                <a:cs typeface="Times New Roman" panose="02020603050405020304" pitchFamily="18" charset="0"/>
              </a:rPr>
              <a:t>connection</a:t>
            </a:r>
            <a:r>
              <a:rPr lang="en-US" sz="2000" kern="100">
                <a:effectLst/>
                <a:latin typeface="Aptos" panose="020B0004020202020204" pitchFamily="34" charset="0"/>
                <a:ea typeface="Aptos" panose="020B0004020202020204" pitchFamily="34" charset="0"/>
                <a:cs typeface="Times New Roman" panose="02020603050405020304" pitchFamily="18" charset="0"/>
              </a:rPr>
              <a:t> notebooks or other writing prompts to bridge/connect unlike materials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--Writing prompts at end of class to connect unlike materials: such as Minute Thesis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--Using Course Doc to provide talking points/framework for each day’s work</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--Using Concept Map as class exercise</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--‘It’s similar to’ prompt, or ‘It’s different in a specific way’ prompt</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--Giving a new example of an idea prompt for writing or discussion</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a:t>
            </a:r>
            <a:r>
              <a:rPr lang="en-US" sz="2000" b="1" i="1" kern="100">
                <a:effectLst/>
                <a:latin typeface="Aptos" panose="020B0004020202020204" pitchFamily="34" charset="0"/>
                <a:ea typeface="Aptos" panose="020B0004020202020204" pitchFamily="34" charset="0"/>
                <a:cs typeface="Times New Roman" panose="02020603050405020304" pitchFamily="18" charset="0"/>
              </a:rPr>
              <a:t>Practicing</a:t>
            </a:r>
            <a:r>
              <a:rPr lang="en-US" sz="2000" kern="100">
                <a:effectLst/>
                <a:latin typeface="Aptos" panose="020B0004020202020204" pitchFamily="34" charset="0"/>
                <a:ea typeface="Aptos" panose="020B0004020202020204" pitchFamily="34" charset="0"/>
                <a:cs typeface="Times New Roman" panose="02020603050405020304" pitchFamily="18" charset="0"/>
              </a:rPr>
              <a:t> the primary skills for success in the class in specific times in semester. (Tips133)</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--unpack an assessment and practice the smaller parts/stages in class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--using class presentation, break it down into discrete skills, practice each one in class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--establish principles of good feedback, students practice giving feedback.</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 </a:t>
            </a:r>
            <a:r>
              <a:rPr lang="en-US" sz="2000" b="1" kern="100">
                <a:effectLst/>
                <a:latin typeface="Aptos" panose="020B0004020202020204" pitchFamily="34" charset="0"/>
                <a:ea typeface="Aptos" panose="020B0004020202020204" pitchFamily="34" charset="0"/>
                <a:cs typeface="Times New Roman" panose="02020603050405020304" pitchFamily="18" charset="0"/>
              </a:rPr>
              <a:t>--Explaining</a:t>
            </a:r>
            <a:r>
              <a:rPr lang="en-US" sz="2000" kern="100">
                <a:effectLst/>
                <a:latin typeface="Aptos" panose="020B0004020202020204" pitchFamily="34" charset="0"/>
                <a:ea typeface="Aptos" panose="020B0004020202020204" pitchFamily="34" charset="0"/>
                <a:cs typeface="Times New Roman" panose="02020603050405020304" pitchFamily="18" charset="0"/>
              </a:rPr>
              <a:t>- either as explaining one’s own decisions as moving forward into a problem or using peer instruction as one explains to another. </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--in practicing, use self-explaining step by step in the practice of steps, key skills</a:t>
            </a:r>
          </a:p>
          <a:p>
            <a:pPr marL="0" marR="0">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--use peer instruction w/ or w/o clickers, as one explains correct answer to second</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70C0DD2-7D8B-F54F-6A1A-FE3BDB1A8932}"/>
              </a:ext>
            </a:extLst>
          </p:cNvPr>
          <p:cNvSpPr>
            <a:spLocks noGrp="1"/>
          </p:cNvSpPr>
          <p:nvPr>
            <p:ph type="sldNum" sz="quarter" idx="15"/>
          </p:nvPr>
        </p:nvSpPr>
        <p:spPr/>
        <p:txBody>
          <a:bodyPr/>
          <a:lstStyle/>
          <a:p>
            <a:pPr defTabSz="914377"/>
            <a:fld id="{18D65601-5AE2-46FC-B138-694DDD2B510D}" type="slidenum">
              <a:rPr lang="en-US">
                <a:solidFill>
                  <a:prstClr val="black"/>
                </a:solidFill>
                <a:latin typeface="Univers Light"/>
              </a:rPr>
              <a:pPr defTabSz="914377"/>
              <a:t>9</a:t>
            </a:fld>
            <a:endParaRPr lang="en-US">
              <a:solidFill>
                <a:prstClr val="black"/>
              </a:solidFill>
              <a:latin typeface="Univers Light"/>
            </a:endParaRPr>
          </a:p>
        </p:txBody>
      </p:sp>
    </p:spTree>
    <p:extLst>
      <p:ext uri="{BB962C8B-B14F-4D97-AF65-F5344CB8AC3E}">
        <p14:creationId xmlns:p14="http://schemas.microsoft.com/office/powerpoint/2010/main" val="3146279632"/>
      </p:ext>
    </p:extLst>
  </p:cSld>
  <p:clrMapOvr>
    <a:masterClrMapping/>
  </p:clrMapOvr>
</p:sld>
</file>

<file path=ppt/theme/theme1.xml><?xml version="1.0" encoding="utf-8"?>
<a:theme xmlns:a="http://schemas.openxmlformats.org/drawingml/2006/main" name="Custom">
  <a:themeElements>
    <a:clrScheme name="Custom 23">
      <a:dk1>
        <a:sysClr val="windowText" lastClr="000000"/>
      </a:dk1>
      <a:lt1>
        <a:sysClr val="window" lastClr="FFFFFF"/>
      </a:lt1>
      <a:dk2>
        <a:srgbClr val="44546A"/>
      </a:dk2>
      <a:lt2>
        <a:srgbClr val="E7E6E6"/>
      </a:lt2>
      <a:accent1>
        <a:srgbClr val="58696B"/>
      </a:accent1>
      <a:accent2>
        <a:srgbClr val="95B8BF"/>
      </a:accent2>
      <a:accent3>
        <a:srgbClr val="BFD4D9"/>
      </a:accent3>
      <a:accent4>
        <a:srgbClr val="5B4839"/>
      </a:accent4>
      <a:accent5>
        <a:srgbClr val="C3A398"/>
      </a:accent5>
      <a:accent6>
        <a:srgbClr val="CA553E"/>
      </a:accent6>
      <a:hlink>
        <a:srgbClr val="0563C1"/>
      </a:hlink>
      <a:folHlink>
        <a:srgbClr val="954F72"/>
      </a:folHlink>
    </a:clrScheme>
    <a:fontScheme name="Custom 30">
      <a:majorFont>
        <a:latin typeface="Tisa Offc Serif Pro"/>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accent5">
              <a:lumMod val="20000"/>
              <a:lumOff val="8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M78544816_Win32_SL_V10" id="{8934A6D9-B969-498F-A646-4B502FD69C4E}" vid="{AA78C1C8-456D-41A9-83FC-BC8B9A8EE394}"/>
    </a:ext>
  </a:extLst>
</a:theme>
</file>

<file path=ppt/theme/theme2.xml><?xml version="1.0" encoding="utf-8"?>
<a:theme xmlns:a="http://schemas.openxmlformats.org/drawingml/2006/main" name="1_Custom">
  <a:themeElements>
    <a:clrScheme name="Custom 23">
      <a:dk1>
        <a:sysClr val="windowText" lastClr="000000"/>
      </a:dk1>
      <a:lt1>
        <a:sysClr val="window" lastClr="FFFFFF"/>
      </a:lt1>
      <a:dk2>
        <a:srgbClr val="44546A"/>
      </a:dk2>
      <a:lt2>
        <a:srgbClr val="E7E6E6"/>
      </a:lt2>
      <a:accent1>
        <a:srgbClr val="58696B"/>
      </a:accent1>
      <a:accent2>
        <a:srgbClr val="95B8BF"/>
      </a:accent2>
      <a:accent3>
        <a:srgbClr val="BFD4D9"/>
      </a:accent3>
      <a:accent4>
        <a:srgbClr val="5B4839"/>
      </a:accent4>
      <a:accent5>
        <a:srgbClr val="C3A398"/>
      </a:accent5>
      <a:accent6>
        <a:srgbClr val="CA553E"/>
      </a:accent6>
      <a:hlink>
        <a:srgbClr val="0563C1"/>
      </a:hlink>
      <a:folHlink>
        <a:srgbClr val="954F72"/>
      </a:folHlink>
    </a:clrScheme>
    <a:fontScheme name="Custom 30">
      <a:majorFont>
        <a:latin typeface="Tisa Offc Serif Pro"/>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accent5">
              <a:lumMod val="20000"/>
              <a:lumOff val="8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M78544816_Win32_SL_V10" id="{8934A6D9-B969-498F-A646-4B502FD69C4E}" vid="{AA78C1C8-456D-41A9-83FC-BC8B9A8EE394}"/>
    </a:ext>
  </a:extLst>
</a:theme>
</file>

<file path=ppt/theme/theme3.xml><?xml version="1.0" encoding="utf-8"?>
<a:theme xmlns:a="http://schemas.openxmlformats.org/drawingml/2006/main" name="Secondary slides USG Widescreen grey">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B69E9DE5-EFFE-4262-A023-32732F0B666C}">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DE3707C-8CAB-4302-B7E1-D32E1543E05C}">
  <ds:schemaRefs>
    <ds:schemaRef ds:uri="http://schemas.microsoft.com/sharepoint/v3/contenttype/forms"/>
  </ds:schemaRefs>
</ds:datastoreItem>
</file>

<file path=customXml/itemProps3.xml><?xml version="1.0" encoding="utf-8"?>
<ds:datastoreItem xmlns:ds="http://schemas.openxmlformats.org/officeDocument/2006/customXml" ds:itemID="{3FDB7358-0BCB-4DEB-B717-C1D7CC555F05}">
  <ds:schemaRefs>
    <ds:schemaRef ds:uri="16c05727-aa75-4e4a-9b5f-8a80a1165891"/>
    <ds:schemaRef ds:uri="230e9df3-be65-4c73-a93b-d1236ebd677e"/>
    <ds:schemaRef ds:uri="71af3243-3dd4-4a8d-8c0d-dd76da1f02a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{CBCAECD3-02B6-4964-9844-3EADD39AEB0F}tf78544816_win32</Template>
  <Application>Microsoft Office PowerPoint</Application>
  <PresentationFormat>Widescreen</PresentationFormat>
  <Slides>20</Slides>
  <Notes>20</Notes>
  <HiddenSlides>0</HiddenSlide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Custom</vt:lpstr>
      <vt:lpstr>1_Custom</vt:lpstr>
      <vt:lpstr>Secondary slides USG Widescreen grey</vt:lpstr>
      <vt:lpstr>    ‘Super’ Design for Learners: From Class, to Assignments, to Experiential Learning   MS Check-in  March 20, 2025</vt:lpstr>
      <vt:lpstr>Agenda</vt:lpstr>
      <vt:lpstr>  Advantages of Design by Context    </vt:lpstr>
      <vt:lpstr>Learning Trajectory: In-Class, Assignments, and HIPs</vt:lpstr>
      <vt:lpstr> The Learning Trajectory</vt:lpstr>
      <vt:lpstr>Small Teaching Course Changes for the Class or Lab</vt:lpstr>
      <vt:lpstr>ST Knowledge Strategies for Literary Studies</vt:lpstr>
      <vt:lpstr>More  ST Classroom strategies for Knowledge  </vt:lpstr>
      <vt:lpstr>More ST strategies for Understanding   </vt:lpstr>
      <vt:lpstr>ST Classroom strategies to Motivate  </vt:lpstr>
      <vt:lpstr> Designing Transparent &amp; Significant Assignments </vt:lpstr>
      <vt:lpstr>PowerPoint Presentation</vt:lpstr>
      <vt:lpstr>MS Communities: TiLT-ed Assignments</vt:lpstr>
      <vt:lpstr>To Create Significant Learning Experiences</vt:lpstr>
      <vt:lpstr>Students Applying Course Content Experientially</vt:lpstr>
      <vt:lpstr>Experiential Learning: HIPS and HIPS-like</vt:lpstr>
      <vt:lpstr>Experiential Learning: HIPS and HIPS-like</vt:lpstr>
      <vt:lpstr>Integrating the 8 Key Elements </vt:lpstr>
      <vt:lpstr>So what have we been saying?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Jeff Galle</dc:creator>
  <cp:revision>1</cp:revision>
  <cp:lastPrinted>2025-03-05T02:51:25Z</cp:lastPrinted>
  <dcterms:created xsi:type="dcterms:W3CDTF">2024-07-04T23:19:54Z</dcterms:created>
  <dcterms:modified xsi:type="dcterms:W3CDTF">2025-03-20T18:13:48Z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